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B6E1"/>
    <a:srgbClr val="0066CC"/>
    <a:srgbClr val="D7E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2971" autoAdjust="0"/>
  </p:normalViewPr>
  <p:slideViewPr>
    <p:cSldViewPr snapToGrid="0">
      <p:cViewPr varScale="1">
        <p:scale>
          <a:sx n="76" d="100"/>
          <a:sy n="76" d="100"/>
        </p:scale>
        <p:origin x="132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069E4-C039-4FC7-A5EC-20BFBBEB915D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810C-1F3F-468B-9F7D-B5CD48589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3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069E4-C039-4FC7-A5EC-20BFBBEB915D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810C-1F3F-468B-9F7D-B5CD48589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83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069E4-C039-4FC7-A5EC-20BFBBEB915D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810C-1F3F-468B-9F7D-B5CD48589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8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069E4-C039-4FC7-A5EC-20BFBBEB915D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810C-1F3F-468B-9F7D-B5CD48589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0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069E4-C039-4FC7-A5EC-20BFBBEB915D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810C-1F3F-468B-9F7D-B5CD48589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7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069E4-C039-4FC7-A5EC-20BFBBEB915D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810C-1F3F-468B-9F7D-B5CD48589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2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069E4-C039-4FC7-A5EC-20BFBBEB915D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810C-1F3F-468B-9F7D-B5CD48589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44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069E4-C039-4FC7-A5EC-20BFBBEB915D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810C-1F3F-468B-9F7D-B5CD48589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3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069E4-C039-4FC7-A5EC-20BFBBEB915D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810C-1F3F-468B-9F7D-B5CD48589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8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069E4-C039-4FC7-A5EC-20BFBBEB915D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810C-1F3F-468B-9F7D-B5CD48589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87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069E4-C039-4FC7-A5EC-20BFBBEB915D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4810C-1F3F-468B-9F7D-B5CD48589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49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069E4-C039-4FC7-A5EC-20BFBBEB915D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810C-1F3F-468B-9F7D-B5CD48589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5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2286" y="846129"/>
            <a:ext cx="1111573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FLACS </a:t>
            </a:r>
            <a:r>
              <a:rPr lang="en-US" sz="9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Exam</a:t>
            </a:r>
            <a:br>
              <a:rPr lang="en-US" sz="9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</a:br>
            <a:r>
              <a:rPr lang="en-US" sz="9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Helpful Speaking Tips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40781">
            <a:off x="771157" y="3893117"/>
            <a:ext cx="2622673" cy="26764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54301">
            <a:off x="9013947" y="156308"/>
            <a:ext cx="2867269" cy="195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6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150075"/>
              </p:ext>
            </p:extLst>
          </p:nvPr>
        </p:nvGraphicFramePr>
        <p:xfrm>
          <a:off x="190500" y="342897"/>
          <a:ext cx="11684000" cy="613410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503034"/>
                <a:gridCol w="8180966"/>
              </a:tblGrid>
              <a:tr h="876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dirty="0">
                          <a:solidFill>
                            <a:schemeClr val="accent6"/>
                          </a:solidFill>
                          <a:effectLst/>
                        </a:rPr>
                        <a:t>Tengo un buen idea.</a:t>
                      </a:r>
                      <a:endParaRPr lang="en-US" sz="2000" b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76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dirty="0">
                          <a:solidFill>
                            <a:schemeClr val="accent6"/>
                          </a:solidFill>
                          <a:effectLst/>
                        </a:rPr>
                        <a:t>Tengo un problema.</a:t>
                      </a:r>
                      <a:endParaRPr lang="en-US" sz="2000" b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76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dirty="0">
                          <a:solidFill>
                            <a:schemeClr val="accent6"/>
                          </a:solidFill>
                          <a:effectLst/>
                        </a:rPr>
                        <a:t>¿Tienes un problema?</a:t>
                      </a:r>
                      <a:endParaRPr lang="en-US" sz="2000" b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76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dirty="0">
                          <a:solidFill>
                            <a:schemeClr val="accent6"/>
                          </a:solidFill>
                          <a:effectLst/>
                        </a:rPr>
                        <a:t>Necesito información.</a:t>
                      </a:r>
                      <a:endParaRPr lang="en-US" sz="2000" b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76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dirty="0">
                          <a:solidFill>
                            <a:schemeClr val="accent6"/>
                          </a:solidFill>
                          <a:effectLst/>
                        </a:rPr>
                        <a:t>¿Necesitas información?</a:t>
                      </a:r>
                      <a:endParaRPr lang="en-US" sz="2000" b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76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dirty="0">
                          <a:solidFill>
                            <a:schemeClr val="accent6"/>
                          </a:solidFill>
                          <a:effectLst/>
                        </a:rPr>
                        <a:t>Necesito ayuda.</a:t>
                      </a:r>
                      <a:endParaRPr lang="en-US" sz="2000" b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76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dirty="0">
                          <a:solidFill>
                            <a:schemeClr val="accent6"/>
                          </a:solidFill>
                          <a:effectLst/>
                        </a:rPr>
                        <a:t>¿Necesitas ayuda?</a:t>
                      </a:r>
                      <a:endParaRPr lang="en-US" sz="2000" b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62400" y="520700"/>
            <a:ext cx="736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I have a good idea.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2400" y="1447800"/>
            <a:ext cx="736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I have a problem.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2400" y="2202190"/>
            <a:ext cx="736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Do you have a problem?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2400" y="3111500"/>
            <a:ext cx="736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I need information.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2400" y="4020810"/>
            <a:ext cx="736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Do you need information?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62400" y="4833610"/>
            <a:ext cx="736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I need help.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62400" y="5773410"/>
            <a:ext cx="736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Do you need help?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5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820287"/>
              </p:ext>
            </p:extLst>
          </p:nvPr>
        </p:nvGraphicFramePr>
        <p:xfrm>
          <a:off x="139699" y="304799"/>
          <a:ext cx="11849102" cy="635000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2961727"/>
                <a:gridCol w="2961727"/>
                <a:gridCol w="2962824"/>
                <a:gridCol w="2962824"/>
              </a:tblGrid>
              <a:tr h="127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dirty="0">
                          <a:solidFill>
                            <a:schemeClr val="accent6"/>
                          </a:solidFill>
                          <a:effectLst/>
                        </a:rPr>
                        <a:t>¡Qué bueno!</a:t>
                      </a:r>
                      <a:endParaRPr lang="en-US" sz="24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solidFill>
                            <a:schemeClr val="accent6"/>
                          </a:solidFill>
                          <a:effectLst/>
                        </a:rPr>
                        <a:t>Está bien.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7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dirty="0">
                          <a:solidFill>
                            <a:schemeClr val="accent6"/>
                          </a:solidFill>
                          <a:effectLst/>
                        </a:rPr>
                        <a:t>¡Qué malo!</a:t>
                      </a:r>
                      <a:endParaRPr lang="en-US" sz="24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solidFill>
                            <a:schemeClr val="accent6"/>
                          </a:solidFill>
                          <a:effectLst/>
                        </a:rPr>
                        <a:t>No está bien.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7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dirty="0">
                          <a:solidFill>
                            <a:schemeClr val="accent6"/>
                          </a:solidFill>
                          <a:effectLst/>
                        </a:rPr>
                        <a:t>¡Qué horrible!</a:t>
                      </a:r>
                      <a:endParaRPr lang="en-US" sz="24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solidFill>
                            <a:schemeClr val="accent6"/>
                          </a:solidFill>
                          <a:effectLst/>
                        </a:rPr>
                        <a:t>Yo también.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7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dirty="0">
                          <a:solidFill>
                            <a:schemeClr val="accent6"/>
                          </a:solidFill>
                          <a:effectLst/>
                        </a:rPr>
                        <a:t>¡Qué magnífico!</a:t>
                      </a:r>
                      <a:endParaRPr lang="en-US" sz="24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solidFill>
                            <a:schemeClr val="accent6"/>
                          </a:solidFill>
                          <a:effectLst/>
                        </a:rPr>
                        <a:t>Estoy de acuerdo.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70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dirty="0">
                          <a:solidFill>
                            <a:schemeClr val="accent6"/>
                          </a:solidFill>
                          <a:effectLst/>
                        </a:rPr>
                        <a:t>Es fantástico.</a:t>
                      </a:r>
                      <a:endParaRPr lang="en-US" sz="24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solidFill>
                            <a:schemeClr val="accent6"/>
                          </a:solidFill>
                          <a:effectLst/>
                        </a:rPr>
                        <a:t>Por supuesto.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178629" y="586014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How good!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8629" y="1930400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How bad!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78628" y="3013176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How horrible!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37115" y="4357562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How magnificent!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37114" y="5701948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It is fantastic.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33758" y="586014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It’s good/okay.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833757" y="1816100"/>
            <a:ext cx="3184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It’s not good/okay.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33757" y="3046186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Me, too.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33757" y="4276272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I agree.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833756" y="5556251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Of course.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94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471686"/>
              </p:ext>
            </p:extLst>
          </p:nvPr>
        </p:nvGraphicFramePr>
        <p:xfrm>
          <a:off x="175846" y="91038"/>
          <a:ext cx="11781692" cy="658368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532324"/>
                <a:gridCol w="8249368"/>
              </a:tblGrid>
              <a:tr h="8532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dirty="0">
                          <a:solidFill>
                            <a:schemeClr val="accent6"/>
                          </a:solidFill>
                          <a:effectLst/>
                        </a:rPr>
                        <a:t>Lo siento.</a:t>
                      </a:r>
                      <a:endParaRPr lang="en-US" sz="28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01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 dirty="0">
                          <a:solidFill>
                            <a:schemeClr val="accent6"/>
                          </a:solidFill>
                          <a:effectLst/>
                        </a:rPr>
                        <a:t>Estoy alegre/ feliz/ contento.</a:t>
                      </a:r>
                      <a:endParaRPr lang="en-US" sz="20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32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dirty="0">
                          <a:solidFill>
                            <a:schemeClr val="accent6"/>
                          </a:solidFill>
                          <a:effectLst/>
                        </a:rPr>
                        <a:t>Estoy triste.</a:t>
                      </a:r>
                      <a:endParaRPr lang="en-US" sz="24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32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dirty="0">
                          <a:solidFill>
                            <a:schemeClr val="accent6"/>
                          </a:solidFill>
                          <a:effectLst/>
                        </a:rPr>
                        <a:t>Estoy nervioso(a).</a:t>
                      </a:r>
                      <a:endParaRPr lang="en-US" sz="24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32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dirty="0">
                          <a:solidFill>
                            <a:schemeClr val="accent6"/>
                          </a:solidFill>
                          <a:effectLst/>
                        </a:rPr>
                        <a:t>Estoy cansado(a).</a:t>
                      </a:r>
                      <a:endParaRPr lang="en-US" sz="24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32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dirty="0">
                          <a:solidFill>
                            <a:schemeClr val="accent6"/>
                          </a:solidFill>
                          <a:effectLst/>
                        </a:rPr>
                        <a:t>Estoy enfermo(a).</a:t>
                      </a:r>
                      <a:endParaRPr lang="en-US" sz="24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32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dirty="0">
                          <a:solidFill>
                            <a:schemeClr val="accent6"/>
                          </a:solidFill>
                          <a:effectLst/>
                        </a:rPr>
                        <a:t>Estoy aburrido(a).</a:t>
                      </a:r>
                      <a:endParaRPr lang="en-US" sz="240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44815" y="292100"/>
            <a:ext cx="736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I’m sorry.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44815" y="1364762"/>
            <a:ext cx="736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I am happy.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44815" y="2437424"/>
            <a:ext cx="736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I am sad.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44815" y="3303388"/>
            <a:ext cx="736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I am nervous.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44815" y="4169352"/>
            <a:ext cx="736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I am tired.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44815" y="5035316"/>
            <a:ext cx="736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I am sick.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44815" y="5901280"/>
            <a:ext cx="736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I am bored.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69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776041"/>
              </p:ext>
            </p:extLst>
          </p:nvPr>
        </p:nvGraphicFramePr>
        <p:xfrm>
          <a:off x="316523" y="298940"/>
          <a:ext cx="11711354" cy="6619983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2927298"/>
                <a:gridCol w="2927298"/>
                <a:gridCol w="2928379"/>
                <a:gridCol w="2928379"/>
              </a:tblGrid>
              <a:tr h="9214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¿</a:t>
                      </a:r>
                      <a:r>
                        <a:rPr lang="en-US" sz="2800" dirty="0" err="1">
                          <a:effectLst/>
                        </a:rPr>
                        <a:t>Cuándo</a:t>
                      </a:r>
                      <a:r>
                        <a:rPr lang="en-US" sz="2800" dirty="0">
                          <a:effectLst/>
                        </a:rPr>
                        <a:t>?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¿Cómo?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14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¿Dónde?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effectLst/>
                        </a:rPr>
                        <a:t>¿A dónde?</a:t>
                      </a: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14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¿De </a:t>
                      </a:r>
                      <a:r>
                        <a:rPr lang="en-US" sz="2800" dirty="0" err="1">
                          <a:effectLst/>
                        </a:rPr>
                        <a:t>dónde</a:t>
                      </a:r>
                      <a:r>
                        <a:rPr lang="en-US" sz="2800" dirty="0">
                          <a:effectLst/>
                        </a:rPr>
                        <a:t>?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effectLst/>
                        </a:rPr>
                        <a:t>¿Qué?</a:t>
                      </a: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14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¿Por qué?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effectLst/>
                        </a:rPr>
                        <a:t>¿Quién?</a:t>
                      </a: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14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¿A quién?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effectLst/>
                        </a:rPr>
                        <a:t>¿De quién?</a:t>
                      </a: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14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¿Con quién?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>
                          <a:effectLst/>
                        </a:rPr>
                        <a:t>¿Cuánto?</a:t>
                      </a:r>
                      <a:endParaRPr lang="en-US" sz="24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12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¿Cuál?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2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800" b="1" dirty="0">
                          <a:effectLst/>
                        </a:rPr>
                        <a:t>¿A qué hora?</a:t>
                      </a:r>
                      <a:endParaRPr lang="en-US" sz="2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13795" y="357414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When?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13798" y="1359737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Where?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3797" y="2362060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From where?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13796" y="3364383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Why?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3795" y="4262601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To who?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3121" y="5194586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With who?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73120" y="6040051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Which?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05352" y="374998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How?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05352" y="1394905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To where?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05351" y="2358288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What?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05351" y="3321671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Who?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05351" y="4285054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From who?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63614" y="5248437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How much?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05351" y="6057636"/>
            <a:ext cx="2879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At what time?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37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690477"/>
              </p:ext>
            </p:extLst>
          </p:nvPr>
        </p:nvGraphicFramePr>
        <p:xfrm>
          <a:off x="211015" y="123088"/>
          <a:ext cx="11517923" cy="64887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1513"/>
                <a:gridCol w="4748205"/>
                <a:gridCol w="4748205"/>
              </a:tblGrid>
              <a:tr h="72923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en inglés…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400">
                          <a:effectLst/>
                        </a:rPr>
                        <a:t>un ejemplo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</a:tr>
              <a:tr h="145846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Quiero</a:t>
                      </a:r>
                      <a:r>
                        <a:rPr lang="en-US" sz="2400" dirty="0">
                          <a:effectLst/>
                        </a:rPr>
                        <a:t> + infinitive verb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</a:tr>
              <a:tr h="138410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Puedo</a:t>
                      </a:r>
                      <a:r>
                        <a:rPr lang="en-US" sz="2400" dirty="0">
                          <a:effectLst/>
                        </a:rPr>
                        <a:t> + infinitive verb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</a:tr>
              <a:tr h="145846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Necesito</a:t>
                      </a:r>
                      <a:r>
                        <a:rPr lang="en-US" sz="2400" dirty="0">
                          <a:effectLst/>
                        </a:rPr>
                        <a:t> + infinitive verb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</a:tr>
              <a:tr h="145846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 </a:t>
                      </a:r>
                      <a:r>
                        <a:rPr lang="en-US" sz="2400" dirty="0" err="1">
                          <a:effectLst/>
                        </a:rPr>
                        <a:t>gusta</a:t>
                      </a:r>
                      <a:r>
                        <a:rPr lang="en-US" sz="2400" dirty="0">
                          <a:effectLst/>
                        </a:rPr>
                        <a:t> + infinitive verb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20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9769" y="1118576"/>
            <a:ext cx="420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I want…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68661" y="1118575"/>
            <a:ext cx="42027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6"/>
                </a:solidFill>
              </a:rPr>
              <a:t>Yo</a:t>
            </a:r>
            <a:r>
              <a:rPr lang="en-US" sz="3200" b="1" dirty="0" smtClean="0">
                <a:solidFill>
                  <a:schemeClr val="accent6"/>
                </a:solidFill>
              </a:rPr>
              <a:t> </a:t>
            </a:r>
            <a:r>
              <a:rPr lang="en-US" sz="3200" b="1" dirty="0" err="1" smtClean="0">
                <a:solidFill>
                  <a:schemeClr val="accent6"/>
                </a:solidFill>
              </a:rPr>
              <a:t>quiero</a:t>
            </a:r>
            <a:r>
              <a:rPr lang="en-US" sz="3200" b="1" dirty="0" smtClean="0">
                <a:solidFill>
                  <a:schemeClr val="accent6"/>
                </a:solidFill>
              </a:rPr>
              <a:t> comer.</a:t>
            </a:r>
          </a:p>
          <a:p>
            <a:r>
              <a:rPr lang="en-US" sz="3200" b="1" i="1" dirty="0" smtClean="0">
                <a:solidFill>
                  <a:schemeClr val="accent6"/>
                </a:solidFill>
              </a:rPr>
              <a:t>I want to eat.</a:t>
            </a:r>
            <a:endParaRPr lang="en-US" sz="3200" b="1" i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9768" y="2466730"/>
            <a:ext cx="420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I can…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8660" y="2466730"/>
            <a:ext cx="42027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accent6"/>
                </a:solidFill>
              </a:rPr>
              <a:t>Yo</a:t>
            </a:r>
            <a:r>
              <a:rPr lang="en-US" sz="2800" b="1" dirty="0" smtClean="0">
                <a:solidFill>
                  <a:schemeClr val="accent6"/>
                </a:solidFill>
              </a:rPr>
              <a:t> </a:t>
            </a:r>
            <a:r>
              <a:rPr lang="en-US" sz="2800" b="1" dirty="0" err="1" smtClean="0">
                <a:solidFill>
                  <a:schemeClr val="accent6"/>
                </a:solidFill>
              </a:rPr>
              <a:t>puedo</a:t>
            </a:r>
            <a:r>
              <a:rPr lang="en-US" sz="2800" b="1" dirty="0" smtClean="0">
                <a:solidFill>
                  <a:schemeClr val="accent6"/>
                </a:solidFill>
              </a:rPr>
              <a:t> </a:t>
            </a:r>
            <a:r>
              <a:rPr lang="en-US" sz="2800" b="1" dirty="0" err="1" smtClean="0">
                <a:solidFill>
                  <a:schemeClr val="accent6"/>
                </a:solidFill>
              </a:rPr>
              <a:t>tocar</a:t>
            </a:r>
            <a:r>
              <a:rPr lang="en-US" sz="2800" b="1" dirty="0" smtClean="0">
                <a:solidFill>
                  <a:schemeClr val="accent6"/>
                </a:solidFill>
              </a:rPr>
              <a:t> la </a:t>
            </a:r>
            <a:r>
              <a:rPr lang="en-US" sz="2800" b="1" dirty="0" err="1" smtClean="0">
                <a:solidFill>
                  <a:schemeClr val="accent6"/>
                </a:solidFill>
              </a:rPr>
              <a:t>guitarra</a:t>
            </a:r>
            <a:r>
              <a:rPr lang="en-US" sz="2800" b="1" dirty="0" smtClean="0">
                <a:solidFill>
                  <a:schemeClr val="accent6"/>
                </a:solidFill>
              </a:rPr>
              <a:t>.</a:t>
            </a:r>
          </a:p>
          <a:p>
            <a:r>
              <a:rPr lang="en-US" sz="2800" b="1" i="1" dirty="0" smtClean="0">
                <a:solidFill>
                  <a:schemeClr val="accent6"/>
                </a:solidFill>
              </a:rPr>
              <a:t>I can play the guitar.</a:t>
            </a:r>
            <a:endParaRPr lang="en-US" sz="2800" b="1" i="1" dirty="0">
              <a:solidFill>
                <a:schemeClr val="accent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49768" y="3859475"/>
            <a:ext cx="420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I need to…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8660" y="3859475"/>
            <a:ext cx="42027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accent6"/>
                </a:solidFill>
              </a:rPr>
              <a:t>Yo</a:t>
            </a:r>
            <a:r>
              <a:rPr lang="en-US" sz="2800" b="1" dirty="0" smtClean="0">
                <a:solidFill>
                  <a:schemeClr val="accent6"/>
                </a:solidFill>
              </a:rPr>
              <a:t> </a:t>
            </a:r>
            <a:r>
              <a:rPr lang="en-US" sz="2800" b="1" dirty="0" err="1" smtClean="0">
                <a:solidFill>
                  <a:schemeClr val="accent6"/>
                </a:solidFill>
              </a:rPr>
              <a:t>necesito</a:t>
            </a:r>
            <a:r>
              <a:rPr lang="en-US" sz="2800" b="1" dirty="0" smtClean="0">
                <a:solidFill>
                  <a:schemeClr val="accent6"/>
                </a:solidFill>
              </a:rPr>
              <a:t> </a:t>
            </a:r>
            <a:r>
              <a:rPr lang="en-US" sz="2800" b="1" dirty="0" err="1" smtClean="0">
                <a:solidFill>
                  <a:schemeClr val="accent6"/>
                </a:solidFill>
              </a:rPr>
              <a:t>estudiar</a:t>
            </a:r>
            <a:r>
              <a:rPr lang="en-US" sz="2800" b="1" dirty="0" smtClean="0">
                <a:solidFill>
                  <a:schemeClr val="accent6"/>
                </a:solidFill>
              </a:rPr>
              <a:t>.</a:t>
            </a:r>
          </a:p>
          <a:p>
            <a:r>
              <a:rPr lang="en-US" sz="2800" b="1" i="1" dirty="0" smtClean="0">
                <a:solidFill>
                  <a:schemeClr val="accent6"/>
                </a:solidFill>
              </a:rPr>
              <a:t>I need to study.</a:t>
            </a:r>
            <a:endParaRPr lang="en-US" sz="2800" b="1" i="1" dirty="0">
              <a:solidFill>
                <a:schemeClr val="accent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9768" y="5317956"/>
            <a:ext cx="420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I like...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8660" y="5252220"/>
            <a:ext cx="42027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/>
                </a:solidFill>
              </a:rPr>
              <a:t>Me </a:t>
            </a:r>
            <a:r>
              <a:rPr lang="en-US" sz="2800" b="1" dirty="0" err="1" smtClean="0">
                <a:solidFill>
                  <a:schemeClr val="accent6"/>
                </a:solidFill>
              </a:rPr>
              <a:t>gusta</a:t>
            </a:r>
            <a:r>
              <a:rPr lang="en-US" sz="2800" b="1" dirty="0" smtClean="0">
                <a:solidFill>
                  <a:schemeClr val="accent6"/>
                </a:solidFill>
              </a:rPr>
              <a:t> </a:t>
            </a:r>
            <a:r>
              <a:rPr lang="en-US" sz="2800" b="1" dirty="0" err="1" smtClean="0">
                <a:solidFill>
                  <a:schemeClr val="accent6"/>
                </a:solidFill>
              </a:rPr>
              <a:t>cocinar</a:t>
            </a:r>
            <a:r>
              <a:rPr lang="en-US" sz="2800" b="1" dirty="0" smtClean="0">
                <a:solidFill>
                  <a:schemeClr val="accent6"/>
                </a:solidFill>
              </a:rPr>
              <a:t>.</a:t>
            </a:r>
          </a:p>
          <a:p>
            <a:r>
              <a:rPr lang="en-US" sz="2800" b="1" i="1" dirty="0" smtClean="0">
                <a:solidFill>
                  <a:schemeClr val="accent6"/>
                </a:solidFill>
              </a:rPr>
              <a:t>I like to cook.</a:t>
            </a:r>
            <a:endParaRPr lang="en-US" sz="2800" b="1" i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2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647423"/>
              </p:ext>
            </p:extLst>
          </p:nvPr>
        </p:nvGraphicFramePr>
        <p:xfrm>
          <a:off x="140678" y="140675"/>
          <a:ext cx="11834444" cy="650631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077066"/>
                <a:gridCol w="4878689"/>
                <a:gridCol w="4878689"/>
              </a:tblGrid>
              <a:tr h="132835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No me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gusta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+ infinitive verb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>
                    <a:solidFill>
                      <a:srgbClr val="87B6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</a:tr>
              <a:tr h="132835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Tengo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que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+ infinitive verb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>
                    <a:solidFill>
                      <a:srgbClr val="87B6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</a:tr>
              <a:tr h="126062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Voy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a + infinitive verb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>
                    <a:solidFill>
                      <a:srgbClr val="87B6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</a:tr>
              <a:tr h="132835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Prefiero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+ infinitive verb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>
                    <a:solidFill>
                      <a:srgbClr val="87B6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</a:tr>
              <a:tr h="126062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bg1"/>
                          </a:solidFill>
                          <a:effectLst/>
                        </a:rPr>
                        <a:t>Debo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+ infinitive verb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>
                    <a:solidFill>
                      <a:srgbClr val="87B6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59" marR="62459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49769" y="256930"/>
            <a:ext cx="420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I don’t like…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86246" y="175470"/>
            <a:ext cx="42027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</a:rPr>
              <a:t>No me </a:t>
            </a:r>
            <a:r>
              <a:rPr lang="en-US" sz="3200" b="1" dirty="0" err="1" smtClean="0">
                <a:solidFill>
                  <a:schemeClr val="accent6"/>
                </a:solidFill>
              </a:rPr>
              <a:t>gusta</a:t>
            </a:r>
            <a:r>
              <a:rPr lang="en-US" sz="3200" b="1" dirty="0" smtClean="0">
                <a:solidFill>
                  <a:schemeClr val="accent6"/>
                </a:solidFill>
              </a:rPr>
              <a:t> </a:t>
            </a:r>
            <a:r>
              <a:rPr lang="en-US" sz="3200" b="1" dirty="0" err="1" smtClean="0">
                <a:solidFill>
                  <a:schemeClr val="accent6"/>
                </a:solidFill>
              </a:rPr>
              <a:t>limpiar</a:t>
            </a:r>
            <a:r>
              <a:rPr lang="en-US" sz="3200" b="1" dirty="0" smtClean="0">
                <a:solidFill>
                  <a:schemeClr val="accent6"/>
                </a:solidFill>
              </a:rPr>
              <a:t>.</a:t>
            </a:r>
          </a:p>
          <a:p>
            <a:r>
              <a:rPr lang="en-US" sz="3200" b="1" i="1" dirty="0" smtClean="0">
                <a:solidFill>
                  <a:schemeClr val="accent6"/>
                </a:solidFill>
              </a:rPr>
              <a:t>I don’t like to clean.</a:t>
            </a:r>
            <a:endParaRPr lang="en-US" sz="3200" b="1" i="1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49768" y="1605084"/>
            <a:ext cx="420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I have to…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86246" y="1451195"/>
            <a:ext cx="42027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6"/>
                </a:solidFill>
              </a:rPr>
              <a:t>Tengo</a:t>
            </a:r>
            <a:r>
              <a:rPr lang="en-US" sz="3200" b="1" dirty="0" smtClean="0">
                <a:solidFill>
                  <a:schemeClr val="accent6"/>
                </a:solidFill>
              </a:rPr>
              <a:t> </a:t>
            </a:r>
            <a:r>
              <a:rPr lang="en-US" sz="3200" b="1" dirty="0" err="1" smtClean="0">
                <a:solidFill>
                  <a:schemeClr val="accent6"/>
                </a:solidFill>
              </a:rPr>
              <a:t>que</a:t>
            </a:r>
            <a:r>
              <a:rPr lang="en-US" sz="3200" b="1" dirty="0" smtClean="0">
                <a:solidFill>
                  <a:schemeClr val="accent6"/>
                </a:solidFill>
              </a:rPr>
              <a:t> </a:t>
            </a:r>
            <a:r>
              <a:rPr lang="en-US" sz="3200" b="1" dirty="0" err="1" smtClean="0">
                <a:solidFill>
                  <a:schemeClr val="accent6"/>
                </a:solidFill>
              </a:rPr>
              <a:t>estudiar</a:t>
            </a:r>
            <a:r>
              <a:rPr lang="en-US" sz="3200" b="1" dirty="0" smtClean="0">
                <a:solidFill>
                  <a:schemeClr val="accent6"/>
                </a:solidFill>
              </a:rPr>
              <a:t>.</a:t>
            </a:r>
          </a:p>
          <a:p>
            <a:r>
              <a:rPr lang="en-US" sz="3200" b="1" i="1" dirty="0" smtClean="0">
                <a:solidFill>
                  <a:schemeClr val="accent6"/>
                </a:solidFill>
              </a:rPr>
              <a:t>I have to study.</a:t>
            </a:r>
            <a:endParaRPr lang="en-US" sz="3200" b="1" i="1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9768" y="2953238"/>
            <a:ext cx="420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I am going to...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86246" y="2799349"/>
            <a:ext cx="4718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6"/>
                </a:solidFill>
              </a:rPr>
              <a:t>Yo</a:t>
            </a:r>
            <a:r>
              <a:rPr lang="en-US" sz="3200" b="1" dirty="0" smtClean="0">
                <a:solidFill>
                  <a:schemeClr val="accent6"/>
                </a:solidFill>
              </a:rPr>
              <a:t> </a:t>
            </a:r>
            <a:r>
              <a:rPr lang="en-US" sz="3200" b="1" dirty="0" err="1" smtClean="0">
                <a:solidFill>
                  <a:schemeClr val="accent6"/>
                </a:solidFill>
              </a:rPr>
              <a:t>voy</a:t>
            </a:r>
            <a:r>
              <a:rPr lang="en-US" sz="3200" b="1" dirty="0" smtClean="0">
                <a:solidFill>
                  <a:schemeClr val="accent6"/>
                </a:solidFill>
              </a:rPr>
              <a:t> a </a:t>
            </a:r>
            <a:r>
              <a:rPr lang="en-US" sz="3200" b="1" dirty="0" err="1" smtClean="0">
                <a:solidFill>
                  <a:schemeClr val="accent6"/>
                </a:solidFill>
              </a:rPr>
              <a:t>servir</a:t>
            </a:r>
            <a:r>
              <a:rPr lang="en-US" sz="3200" b="1" dirty="0" smtClean="0">
                <a:solidFill>
                  <a:schemeClr val="accent6"/>
                </a:solidFill>
              </a:rPr>
              <a:t> la comida.</a:t>
            </a:r>
          </a:p>
          <a:p>
            <a:r>
              <a:rPr lang="en-US" sz="2800" b="1" i="1" dirty="0" smtClean="0">
                <a:solidFill>
                  <a:schemeClr val="accent6"/>
                </a:solidFill>
              </a:rPr>
              <a:t>I am going to serve the food.</a:t>
            </a:r>
            <a:endParaRPr lang="en-US" sz="2800" b="1" i="1" dirty="0">
              <a:solidFill>
                <a:schemeClr val="accent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9767" y="4230204"/>
            <a:ext cx="420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I prefer to...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86246" y="4138509"/>
            <a:ext cx="47185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6"/>
                </a:solidFill>
              </a:rPr>
              <a:t>Prefiero</a:t>
            </a:r>
            <a:r>
              <a:rPr lang="en-US" sz="3200" b="1" dirty="0" smtClean="0">
                <a:solidFill>
                  <a:schemeClr val="accent6"/>
                </a:solidFill>
              </a:rPr>
              <a:t> </a:t>
            </a:r>
            <a:r>
              <a:rPr lang="en-US" sz="3200" b="1" dirty="0" err="1" smtClean="0">
                <a:solidFill>
                  <a:schemeClr val="accent6"/>
                </a:solidFill>
              </a:rPr>
              <a:t>escuchar</a:t>
            </a:r>
            <a:r>
              <a:rPr lang="en-US" sz="3200" b="1" dirty="0" smtClean="0">
                <a:solidFill>
                  <a:schemeClr val="accent6"/>
                </a:solidFill>
              </a:rPr>
              <a:t> </a:t>
            </a:r>
            <a:r>
              <a:rPr lang="en-US" sz="3200" b="1" dirty="0" err="1" smtClean="0">
                <a:solidFill>
                  <a:schemeClr val="accent6"/>
                </a:solidFill>
              </a:rPr>
              <a:t>música</a:t>
            </a:r>
            <a:r>
              <a:rPr lang="en-US" sz="3200" b="1" dirty="0" smtClean="0">
                <a:solidFill>
                  <a:schemeClr val="accent6"/>
                </a:solidFill>
              </a:rPr>
              <a:t>.</a:t>
            </a:r>
          </a:p>
          <a:p>
            <a:r>
              <a:rPr lang="en-US" sz="3200" b="1" i="1" dirty="0" smtClean="0">
                <a:solidFill>
                  <a:schemeClr val="accent6"/>
                </a:solidFill>
              </a:rPr>
              <a:t>I prefer to listen to music.</a:t>
            </a:r>
            <a:endParaRPr lang="en-US" sz="3200" b="1" i="1" dirty="0">
              <a:solidFill>
                <a:schemeClr val="accent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49766" y="5535435"/>
            <a:ext cx="4202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I should…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86246" y="5381546"/>
            <a:ext cx="47185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6"/>
                </a:solidFill>
              </a:rPr>
              <a:t>Yo</a:t>
            </a:r>
            <a:r>
              <a:rPr lang="en-US" sz="3200" b="1" dirty="0" smtClean="0">
                <a:solidFill>
                  <a:schemeClr val="accent6"/>
                </a:solidFill>
              </a:rPr>
              <a:t> </a:t>
            </a:r>
            <a:r>
              <a:rPr lang="en-US" sz="3200" b="1" dirty="0" err="1" smtClean="0">
                <a:solidFill>
                  <a:schemeClr val="accent6"/>
                </a:solidFill>
              </a:rPr>
              <a:t>debo</a:t>
            </a:r>
            <a:r>
              <a:rPr lang="en-US" sz="3200" b="1" dirty="0" smtClean="0">
                <a:solidFill>
                  <a:schemeClr val="accent6"/>
                </a:solidFill>
              </a:rPr>
              <a:t> </a:t>
            </a:r>
            <a:r>
              <a:rPr lang="en-US" sz="3200" b="1" dirty="0" err="1" smtClean="0">
                <a:solidFill>
                  <a:schemeClr val="accent6"/>
                </a:solidFill>
              </a:rPr>
              <a:t>dormir</a:t>
            </a:r>
            <a:r>
              <a:rPr lang="en-US" sz="3200" b="1" dirty="0" smtClean="0">
                <a:solidFill>
                  <a:schemeClr val="accent6"/>
                </a:solidFill>
              </a:rPr>
              <a:t>.</a:t>
            </a:r>
          </a:p>
          <a:p>
            <a:r>
              <a:rPr lang="en-US" sz="3200" b="1" i="1" dirty="0" smtClean="0">
                <a:solidFill>
                  <a:schemeClr val="accent6"/>
                </a:solidFill>
              </a:rPr>
              <a:t>I should sleep.</a:t>
            </a:r>
            <a:endParaRPr lang="en-US" sz="3200" b="1" i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97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444</Words>
  <Application>Microsoft Office PowerPoint</Application>
  <PresentationFormat>Widescreen</PresentationFormat>
  <Paragraphs>184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Cold Spring Harbor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Sihksnel, Tricia</dc:creator>
  <cp:lastModifiedBy>Sihksnel, Tricia</cp:lastModifiedBy>
  <cp:revision>3</cp:revision>
  <dcterms:created xsi:type="dcterms:W3CDTF">2014-05-01T19:12:49Z</dcterms:created>
  <dcterms:modified xsi:type="dcterms:W3CDTF">2016-05-13T11:35:23Z</dcterms:modified>
</cp:coreProperties>
</file>