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703" r:id="rId1"/>
  </p:sldMasterIdLst>
  <p:notesMasterIdLst>
    <p:notesMasterId r:id="rId24"/>
  </p:notesMasterIdLst>
  <p:sldIdLst>
    <p:sldId id="256" r:id="rId2"/>
    <p:sldId id="289" r:id="rId3"/>
    <p:sldId id="328" r:id="rId4"/>
    <p:sldId id="347" r:id="rId5"/>
    <p:sldId id="344" r:id="rId6"/>
    <p:sldId id="345" r:id="rId7"/>
    <p:sldId id="288" r:id="rId8"/>
    <p:sldId id="329" r:id="rId9"/>
    <p:sldId id="290" r:id="rId10"/>
    <p:sldId id="287" r:id="rId11"/>
    <p:sldId id="302" r:id="rId12"/>
    <p:sldId id="292" r:id="rId13"/>
    <p:sldId id="293" r:id="rId14"/>
    <p:sldId id="303" r:id="rId15"/>
    <p:sldId id="294" r:id="rId16"/>
    <p:sldId id="305" r:id="rId17"/>
    <p:sldId id="306" r:id="rId18"/>
    <p:sldId id="307" r:id="rId19"/>
    <p:sldId id="308" r:id="rId20"/>
    <p:sldId id="343" r:id="rId21"/>
    <p:sldId id="309" r:id="rId22"/>
    <p:sldId id="346" r:id="rId23"/>
  </p:sldIdLst>
  <p:sldSz cx="9144000" cy="6858000" type="screen4x3"/>
  <p:notesSz cx="6858000" cy="9144000"/>
  <p:embeddedFontLst>
    <p:embeddedFont>
      <p:font typeface="Lucida Sans Unicode" pitchFamily="34" charset="0"/>
      <p:regular r:id="rId25"/>
    </p:embeddedFont>
    <p:embeddedFont>
      <p:font typeface="Wingdings 3" pitchFamily="18" charset="2"/>
      <p:regular r:id="rId26"/>
    </p:embeddedFont>
    <p:embeddedFont>
      <p:font typeface="Verdana" pitchFamily="34" charset="0"/>
      <p:regular r:id="rId27"/>
      <p:bold r:id="rId28"/>
      <p:italic r:id="rId29"/>
      <p:boldItalic r:id="rId30"/>
    </p:embeddedFont>
    <p:embeddedFont>
      <p:font typeface="Wingdings 2" pitchFamily="18" charset="2"/>
      <p:regular r:id="rId31"/>
    </p:embeddedFont>
  </p:embeddedFont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69" autoAdjust="0"/>
    <p:restoredTop sz="94581" autoAdjust="0"/>
  </p:normalViewPr>
  <p:slideViewPr>
    <p:cSldViewPr>
      <p:cViewPr varScale="1">
        <p:scale>
          <a:sx n="70" d="100"/>
          <a:sy n="70" d="100"/>
        </p:scale>
        <p:origin x="-7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3.fntdata"/><Relationship Id="rId30" Type="http://schemas.openxmlformats.org/officeDocument/2006/relationships/font" Target="fonts/font6.fntdata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9F536C8-BAE2-4E16-9852-03F53265449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9C5BA3-5E05-4FBF-B86A-2732EEE5E127}" type="slidenum">
              <a:rPr lang="en-US"/>
              <a:pPr/>
              <a:t>13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And and Or are binary operators requiring two operands</a:t>
            </a:r>
          </a:p>
          <a:p>
            <a:r>
              <a:rPr lang="en-US"/>
              <a:t>Not is a unary operator requiring only one operand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BF5329-6875-4882-93C7-9F8606C0E806}" type="slidenum">
              <a:rPr lang="en-US"/>
              <a:pPr/>
              <a:t>15</a:t>
            </a:fld>
            <a:endParaRPr lang="en-U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Not (n &lt; 6) = False</a:t>
            </a:r>
          </a:p>
          <a:p>
            <a:r>
              <a:rPr lang="en-US"/>
              <a:t>(answ = "Y") Or (answ = "y") = True</a:t>
            </a:r>
          </a:p>
          <a:p>
            <a:r>
              <a:rPr lang="en-US"/>
              <a:t>(answ = "Y") And (answ = "y") = False</a:t>
            </a:r>
          </a:p>
          <a:p>
            <a:r>
              <a:rPr lang="en-US"/>
              <a:t>Not(answ = "y") = True</a:t>
            </a:r>
          </a:p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Chapter 5 - VB 2005 by Schneider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9F54044-4271-4AF9-9DF0-A433E57F74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Chapter 5 - VB 2005 by Schneider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50E6A2-B24E-4D17-8116-735FAF5BF9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Chapter 5 - VB 2005 by Schneider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33D83F-E5B0-467F-9ADD-886C9B698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981200"/>
            <a:ext cx="3905250" cy="4151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48250" y="1981200"/>
            <a:ext cx="3906838" cy="19986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048250" y="4132263"/>
            <a:ext cx="3906838" cy="2000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Chapter 5 - VB 2005 by Schneider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7F3C044-19C3-4CE3-8E59-EDE17F3952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Chapter 5 - VB 2005 by Schneider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678A37-3A7C-4BDC-928A-951DA2EC99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Chapter 5 - VB 2005 by Schneider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55F814-9C2B-4A96-A3A0-032131F75E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Chapter 5 - VB 2005 by Schneider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9A6405-2C49-4685-80A6-291531C5E5A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Chapter 5 - VB 2005 by Schneider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C87B1A-FE19-49B6-BD2B-B6DA4C8E56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Chapter 5 - VB 2005 by Schneider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F5B8C3-B053-4BA3-8A0E-B9C9ED2478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Chapter 5 - VB 2005 by Schneider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C2FAA3-CF3F-4107-BEE3-12CAFA7866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Chapter 5 - VB 2005 by Schneider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3BF7D3-069F-4C84-87EF-0BF85E7FAD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Chapter 5 - VB 2005 by Schneider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1A171B0-7EF3-4EE5-B46A-27AC55D92C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Chapter 5 - VB 2005 by Schneider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159993D-D1B9-4404-8407-F873D7DAC7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</p:sldLayoutIdLst>
  <p:transition>
    <p:wipe dir="r"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5.1 Relational and Logical Operators</a:t>
            </a:r>
          </a:p>
          <a:p>
            <a:r>
              <a:rPr lang="en-US" dirty="0"/>
              <a:t>5.2 If </a:t>
            </a:r>
            <a:r>
              <a:rPr lang="en-US" dirty="0" smtClean="0"/>
              <a:t>Block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2F2FC-5389-4D3D-AB96-28BA80479BB1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Chapter 5 – Decisions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964488" cy="12954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a = 4   b = 3   c = "hello"   d = "bye"</a:t>
            </a:r>
          </a:p>
          <a:p>
            <a:pPr>
              <a:buFontTx/>
              <a:buNone/>
            </a:pPr>
            <a:r>
              <a:rPr lang="en-US" b="1" dirty="0"/>
              <a:t>( </a:t>
            </a:r>
            <a:r>
              <a:rPr lang="en-US" b="1" dirty="0" err="1"/>
              <a:t>c.Length</a:t>
            </a:r>
            <a:r>
              <a:rPr lang="en-US" b="1" dirty="0"/>
              <a:t> – b )   =   ( a / 2 )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AC752-6D32-4A4F-9B77-0C48FAECB8F0}" type="slidenum">
              <a:rPr lang="en-US"/>
              <a:pPr/>
              <a:t>10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US" dirty="0"/>
              <a:t>Another Example</a:t>
            </a:r>
          </a:p>
        </p:txBody>
      </p:sp>
      <p:sp>
        <p:nvSpPr>
          <p:cNvPr id="33796" name="AutoShape 4"/>
          <p:cNvSpPr>
            <a:spLocks noChangeArrowheads="1"/>
          </p:cNvSpPr>
          <p:nvPr/>
        </p:nvSpPr>
        <p:spPr bwMode="auto">
          <a:xfrm>
            <a:off x="1219200" y="2209800"/>
            <a:ext cx="1524000" cy="914400"/>
          </a:xfrm>
          <a:prstGeom prst="upArrowCallout">
            <a:avLst>
              <a:gd name="adj1" fmla="val 41667"/>
              <a:gd name="adj2" fmla="val 41667"/>
              <a:gd name="adj3" fmla="val 16667"/>
              <a:gd name="adj4" fmla="val 6666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/>
              <a:t>5 – 3 = 2</a:t>
            </a:r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4191000" y="2133600"/>
            <a:ext cx="1524000" cy="914400"/>
          </a:xfrm>
          <a:prstGeom prst="upArrowCallout">
            <a:avLst>
              <a:gd name="adj1" fmla="val 41667"/>
              <a:gd name="adj2" fmla="val 41667"/>
              <a:gd name="adj3" fmla="val 16667"/>
              <a:gd name="adj4" fmla="val 6666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/>
              <a:t>4 / 2 = 2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1179512" y="3505200"/>
            <a:ext cx="7964488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</a:pPr>
            <a:r>
              <a:rPr lang="en-US" sz="3200" b="1" dirty="0"/>
              <a:t>True</a:t>
            </a:r>
            <a:r>
              <a:rPr lang="en-US" sz="3200" dirty="0"/>
              <a:t> because 2 equals 2</a:t>
            </a:r>
            <a:endParaRPr lang="en-US" sz="3200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19200"/>
            <a:ext cx="7964488" cy="4151313"/>
          </a:xfrm>
        </p:spPr>
        <p:txBody>
          <a:bodyPr/>
          <a:lstStyle/>
          <a:p>
            <a:r>
              <a:rPr lang="en-US" dirty="0"/>
              <a:t>Relational operators are binary – they require an operand on both sides of the operator</a:t>
            </a:r>
          </a:p>
          <a:p>
            <a:r>
              <a:rPr lang="en-US" dirty="0"/>
              <a:t>Value of a relational expression will always be True or False</a:t>
            </a:r>
          </a:p>
          <a:p>
            <a:r>
              <a:rPr lang="en-US" dirty="0"/>
              <a:t>Expressions are evaluated from left to right with no order of operations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52DB7-CF84-4CD0-BA2A-A3CAB7E09439}" type="slidenum">
              <a:rPr lang="en-US"/>
              <a:pPr/>
              <a:t>11</a:t>
            </a:fld>
            <a:endParaRPr lang="en-US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US" dirty="0"/>
              <a:t>Relational Operator Notes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Used with Boolean expressions</a:t>
            </a:r>
          </a:p>
          <a:p>
            <a:r>
              <a:rPr lang="en-US" i="1">
                <a:solidFill>
                  <a:schemeClr val="folHlink"/>
                </a:solidFill>
              </a:rPr>
              <a:t>Not</a:t>
            </a:r>
            <a:r>
              <a:rPr lang="en-US"/>
              <a:t> – makes a False expression True and vice versa</a:t>
            </a:r>
          </a:p>
          <a:p>
            <a:r>
              <a:rPr lang="en-US" i="1">
                <a:solidFill>
                  <a:schemeClr val="folHlink"/>
                </a:solidFill>
              </a:rPr>
              <a:t>And</a:t>
            </a:r>
            <a:r>
              <a:rPr lang="en-US"/>
              <a:t> – will yield a True if and only if both expressions are True</a:t>
            </a:r>
          </a:p>
          <a:p>
            <a:r>
              <a:rPr lang="en-US" i="1">
                <a:solidFill>
                  <a:schemeClr val="folHlink"/>
                </a:solidFill>
              </a:rPr>
              <a:t>Or</a:t>
            </a:r>
            <a:r>
              <a:rPr lang="en-US"/>
              <a:t> – will yield a True if at least one of both expressions are True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E3D4C-0A43-458E-91E1-946848B1E5C5}" type="slidenum">
              <a:rPr lang="en-US"/>
              <a:pPr/>
              <a:t>12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US" dirty="0"/>
              <a:t>Logical Operators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19200"/>
            <a:ext cx="7964488" cy="4151313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To test if </a:t>
            </a:r>
            <a:r>
              <a:rPr lang="en-US" i="1" dirty="0"/>
              <a:t>n</a:t>
            </a:r>
            <a:r>
              <a:rPr lang="en-US" dirty="0"/>
              <a:t> falls between 2 and 5: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            (2 &lt; n ) </a:t>
            </a:r>
            <a:r>
              <a:rPr lang="en-US" dirty="0">
                <a:solidFill>
                  <a:schemeClr val="folHlink"/>
                </a:solidFill>
              </a:rPr>
              <a:t>And</a:t>
            </a:r>
            <a:r>
              <a:rPr lang="en-US" dirty="0"/>
              <a:t> ( n &lt; 5 )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A complete relational expression must be</a:t>
            </a:r>
          </a:p>
          <a:p>
            <a:pPr>
              <a:buFontTx/>
              <a:buNone/>
            </a:pPr>
            <a:r>
              <a:rPr lang="en-US" dirty="0"/>
              <a:t>on either side of the logical operators And</a:t>
            </a:r>
          </a:p>
          <a:p>
            <a:pPr>
              <a:buFontTx/>
              <a:buNone/>
            </a:pPr>
            <a:r>
              <a:rPr lang="en-US" dirty="0"/>
              <a:t>and Or.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D333D-D2F7-4FAC-9437-FAFF045A4C58}" type="slidenum">
              <a:rPr lang="en-US"/>
              <a:pPr/>
              <a:t>13</a:t>
            </a:fld>
            <a:endParaRPr 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371600"/>
            <a:ext cx="6858000" cy="4151313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The following is NOT a valid way to test if </a:t>
            </a:r>
            <a:r>
              <a:rPr lang="en-US" i="1" dirty="0"/>
              <a:t>n</a:t>
            </a:r>
            <a:r>
              <a:rPr lang="en-US" dirty="0"/>
              <a:t> falls between 2 and 5:</a:t>
            </a:r>
          </a:p>
          <a:p>
            <a:pPr>
              <a:buFontTx/>
              <a:buNone/>
            </a:pPr>
            <a:endParaRPr lang="en-US" dirty="0"/>
          </a:p>
          <a:p>
            <a:pPr algn="ctr">
              <a:buFontTx/>
              <a:buNone/>
            </a:pPr>
            <a:r>
              <a:rPr lang="en-US" dirty="0"/>
              <a:t>(2 &lt; n &lt; 5 )</a:t>
            </a:r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E8882-918B-4709-ACEA-4BD1EA422977}" type="slidenum">
              <a:rPr lang="en-US"/>
              <a:pPr/>
              <a:t>14</a:t>
            </a:fld>
            <a:endParaRPr lang="en-US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US" dirty="0"/>
              <a:t>Syntax error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143000"/>
            <a:ext cx="89154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en-US" i="1" dirty="0" smtClean="0"/>
              <a:t>n </a:t>
            </a:r>
            <a:r>
              <a:rPr lang="en-US" i="1" dirty="0"/>
              <a:t>=</a:t>
            </a:r>
            <a:r>
              <a:rPr lang="en-US" dirty="0"/>
              <a:t> 4, </a:t>
            </a:r>
            <a:r>
              <a:rPr lang="en-US" i="1" dirty="0" err="1"/>
              <a:t>answ</a:t>
            </a:r>
            <a:r>
              <a:rPr lang="en-US" i="1" dirty="0"/>
              <a:t> =</a:t>
            </a:r>
            <a:r>
              <a:rPr lang="en-US" dirty="0"/>
              <a:t> “Y”   </a:t>
            </a: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	Are </a:t>
            </a:r>
            <a:r>
              <a:rPr lang="en-US" dirty="0"/>
              <a:t>the following expressions true or false?</a:t>
            </a:r>
          </a:p>
          <a:p>
            <a:pPr>
              <a:buFontTx/>
              <a:buNone/>
            </a:pPr>
            <a:endParaRPr lang="en-US" dirty="0" smtClean="0">
              <a:solidFill>
                <a:schemeClr val="folHlink"/>
              </a:solidFill>
            </a:endParaRPr>
          </a:p>
          <a:p>
            <a:pPr>
              <a:buFontTx/>
              <a:buNone/>
            </a:pPr>
            <a:r>
              <a:rPr lang="en-US" dirty="0" smtClean="0">
                <a:solidFill>
                  <a:schemeClr val="folHlink"/>
                </a:solidFill>
              </a:rPr>
              <a:t>	Not</a:t>
            </a:r>
            <a:r>
              <a:rPr lang="en-US" dirty="0" smtClean="0"/>
              <a:t> </a:t>
            </a:r>
            <a:r>
              <a:rPr lang="en-US" dirty="0"/>
              <a:t>(n &lt; 6)</a:t>
            </a:r>
          </a:p>
          <a:p>
            <a:pPr>
              <a:buFontTx/>
              <a:buNone/>
            </a:pPr>
            <a:r>
              <a:rPr lang="en-US" dirty="0" smtClean="0"/>
              <a:t>	(</a:t>
            </a:r>
            <a:r>
              <a:rPr lang="en-US" dirty="0" err="1"/>
              <a:t>answ</a:t>
            </a:r>
            <a:r>
              <a:rPr lang="en-US" dirty="0"/>
              <a:t> = </a:t>
            </a:r>
            <a:r>
              <a:rPr lang="en-US" dirty="0">
                <a:solidFill>
                  <a:schemeClr val="hlink"/>
                </a:solidFill>
              </a:rPr>
              <a:t>"Y"</a:t>
            </a:r>
            <a:r>
              <a:rPr lang="en-US" dirty="0"/>
              <a:t>) </a:t>
            </a:r>
            <a:r>
              <a:rPr lang="en-US" dirty="0">
                <a:solidFill>
                  <a:schemeClr val="folHlink"/>
                </a:solidFill>
              </a:rPr>
              <a:t>Or</a:t>
            </a:r>
            <a:r>
              <a:rPr lang="en-US" dirty="0"/>
              <a:t> (</a:t>
            </a:r>
            <a:r>
              <a:rPr lang="en-US" dirty="0" err="1"/>
              <a:t>answ</a:t>
            </a:r>
            <a:r>
              <a:rPr lang="en-US" dirty="0"/>
              <a:t> = </a:t>
            </a:r>
            <a:r>
              <a:rPr lang="en-US" dirty="0">
                <a:solidFill>
                  <a:schemeClr val="hlink"/>
                </a:solidFill>
              </a:rPr>
              <a:t>"y"</a:t>
            </a:r>
            <a:r>
              <a:rPr lang="en-US" dirty="0"/>
              <a:t>)</a:t>
            </a:r>
          </a:p>
          <a:p>
            <a:pPr>
              <a:buFontTx/>
              <a:buNone/>
            </a:pPr>
            <a:r>
              <a:rPr lang="en-US" dirty="0" smtClean="0"/>
              <a:t>	(</a:t>
            </a:r>
            <a:r>
              <a:rPr lang="en-US" dirty="0" err="1"/>
              <a:t>answ</a:t>
            </a:r>
            <a:r>
              <a:rPr lang="en-US" dirty="0"/>
              <a:t> = </a:t>
            </a:r>
            <a:r>
              <a:rPr lang="en-US" dirty="0">
                <a:solidFill>
                  <a:schemeClr val="hlink"/>
                </a:solidFill>
              </a:rPr>
              <a:t>"Y"</a:t>
            </a:r>
            <a:r>
              <a:rPr lang="en-US" dirty="0"/>
              <a:t>) </a:t>
            </a:r>
            <a:r>
              <a:rPr lang="en-US" dirty="0">
                <a:solidFill>
                  <a:schemeClr val="folHlink"/>
                </a:solidFill>
              </a:rPr>
              <a:t>And</a:t>
            </a:r>
            <a:r>
              <a:rPr lang="en-US" dirty="0"/>
              <a:t> (</a:t>
            </a:r>
            <a:r>
              <a:rPr lang="en-US" dirty="0" err="1"/>
              <a:t>answ</a:t>
            </a:r>
            <a:r>
              <a:rPr lang="en-US" dirty="0"/>
              <a:t> = </a:t>
            </a:r>
            <a:r>
              <a:rPr lang="en-US" dirty="0">
                <a:solidFill>
                  <a:schemeClr val="hlink"/>
                </a:solidFill>
              </a:rPr>
              <a:t>"y"</a:t>
            </a:r>
            <a:r>
              <a:rPr lang="en-US" dirty="0"/>
              <a:t>)</a:t>
            </a:r>
          </a:p>
          <a:p>
            <a:pPr>
              <a:buFontTx/>
              <a:buNone/>
            </a:pPr>
            <a:r>
              <a:rPr lang="en-US" dirty="0" smtClean="0"/>
              <a:t>	Not(</a:t>
            </a:r>
            <a:r>
              <a:rPr lang="en-US" dirty="0" err="1" smtClean="0"/>
              <a:t>answ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>
                <a:solidFill>
                  <a:schemeClr val="hlink"/>
                </a:solidFill>
              </a:rPr>
              <a:t>"y"</a:t>
            </a:r>
            <a:r>
              <a:rPr lang="en-US" dirty="0"/>
              <a:t>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D5AE3-941D-4D12-A224-6DC0032106A1}" type="slidenum">
              <a:rPr lang="en-US"/>
              <a:pPr/>
              <a:t>15</a:t>
            </a:fld>
            <a:endParaRPr 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US" dirty="0"/>
              <a:t>Example 5.3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481328"/>
            <a:ext cx="8686800" cy="4525963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z="2000" dirty="0"/>
              <a:t>The order of operations for evaluating Boolean </a:t>
            </a:r>
            <a:r>
              <a:rPr lang="en-US" sz="2000" dirty="0" smtClean="0"/>
              <a:t>expressions </a:t>
            </a:r>
            <a:r>
              <a:rPr lang="en-US" sz="2000" dirty="0"/>
              <a:t>is</a:t>
            </a:r>
            <a:r>
              <a:rPr lang="en-US" sz="2400" dirty="0" smtClean="0"/>
              <a:t>:</a:t>
            </a:r>
          </a:p>
          <a:p>
            <a:pPr marL="609600" indent="-609600">
              <a:buFontTx/>
              <a:buNone/>
            </a:pPr>
            <a:endParaRPr lang="en-US" sz="2400" dirty="0"/>
          </a:p>
          <a:p>
            <a:pPr marL="609600" indent="-609600">
              <a:buFontTx/>
              <a:buAutoNum type="arabicPeriod"/>
            </a:pPr>
            <a:r>
              <a:rPr lang="en-US" dirty="0"/>
              <a:t>Arithmetic operators</a:t>
            </a:r>
          </a:p>
          <a:p>
            <a:pPr marL="609600" indent="-609600">
              <a:buFontTx/>
              <a:buAutoNum type="arabicPeriod"/>
            </a:pPr>
            <a:r>
              <a:rPr lang="en-US" dirty="0"/>
              <a:t>Relational operators</a:t>
            </a:r>
          </a:p>
          <a:p>
            <a:pPr marL="609600" indent="-609600">
              <a:buFontTx/>
              <a:buAutoNum type="arabicPeriod"/>
            </a:pPr>
            <a:r>
              <a:rPr lang="en-US" dirty="0"/>
              <a:t>Logical operators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CFD0E-61C1-4A6C-8CDD-E660FC8096D6}" type="slidenum">
              <a:rPr lang="en-US"/>
              <a:pPr/>
              <a:t>16</a:t>
            </a:fld>
            <a:endParaRPr 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US" dirty="0"/>
              <a:t>Order of Operations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>
              <a:buFontTx/>
              <a:buAutoNum type="arabicPeriod"/>
            </a:pPr>
            <a:r>
              <a:rPr lang="en-US" dirty="0"/>
              <a:t>Parenthesis</a:t>
            </a:r>
          </a:p>
          <a:p>
            <a:pPr>
              <a:buFontTx/>
              <a:buAutoNum type="arabicPeriod"/>
            </a:pPr>
            <a:r>
              <a:rPr lang="en-US" dirty="0"/>
              <a:t>Exponentiation</a:t>
            </a:r>
          </a:p>
          <a:p>
            <a:pPr>
              <a:buFontTx/>
              <a:buAutoNum type="arabicPeriod"/>
            </a:pPr>
            <a:r>
              <a:rPr lang="en-US" dirty="0"/>
              <a:t>Division and multiplication</a:t>
            </a:r>
          </a:p>
          <a:p>
            <a:pPr>
              <a:buFontTx/>
              <a:buAutoNum type="arabicPeriod"/>
            </a:pPr>
            <a:r>
              <a:rPr lang="en-US" dirty="0"/>
              <a:t>Addition and subtraction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DA890-640E-4EA3-95BF-0841AA94F3FE}" type="slidenum">
              <a:rPr lang="en-US"/>
              <a:pPr/>
              <a:t>17</a:t>
            </a:fld>
            <a:endParaRPr lang="en-US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US" dirty="0"/>
              <a:t>Arithmetic Order of Operations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05001"/>
            <a:ext cx="6629400" cy="11430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They all have the same precedence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1725-260E-4C69-888E-A5773794F770}" type="slidenum">
              <a:rPr lang="en-US"/>
              <a:pPr/>
              <a:t>18</a:t>
            </a:fld>
            <a:endParaRPr 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US" dirty="0"/>
              <a:t>Relational Order of Operations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>
          <a:xfrm>
            <a:off x="1447800" y="1447801"/>
            <a:ext cx="1600200" cy="1600200"/>
          </a:xfrm>
        </p:spPr>
        <p:txBody>
          <a:bodyPr/>
          <a:lstStyle/>
          <a:p>
            <a:pPr>
              <a:buFontTx/>
              <a:buAutoNum type="arabicPeriod"/>
            </a:pPr>
            <a:r>
              <a:rPr lang="en-US" dirty="0"/>
              <a:t> Not</a:t>
            </a:r>
          </a:p>
          <a:p>
            <a:pPr>
              <a:buFontTx/>
              <a:buAutoNum type="arabicPeriod"/>
            </a:pPr>
            <a:r>
              <a:rPr lang="en-US" dirty="0"/>
              <a:t> And</a:t>
            </a:r>
          </a:p>
          <a:p>
            <a:pPr>
              <a:buFontTx/>
              <a:buAutoNum type="arabicPeriod"/>
            </a:pPr>
            <a:r>
              <a:rPr lang="en-US" dirty="0"/>
              <a:t> Or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8844-C32E-49AA-9AB5-D0094A175220}" type="slidenum">
              <a:rPr lang="en-US"/>
              <a:pPr/>
              <a:t>19</a:t>
            </a:fld>
            <a:endParaRPr lang="en-US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US" dirty="0"/>
              <a:t>Logical Order of Operations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ANSI Values</a:t>
            </a:r>
          </a:p>
          <a:p>
            <a:r>
              <a:rPr lang="en-US"/>
              <a:t>Relational Operators</a:t>
            </a:r>
          </a:p>
          <a:p>
            <a:r>
              <a:rPr lang="en-US"/>
              <a:t>Logical Operators</a:t>
            </a:r>
          </a:p>
          <a:p>
            <a:r>
              <a:rPr lang="en-US"/>
              <a:t>Boolean Data Type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2E02-4C2F-4C49-94AB-0E9CABC45C53}" type="slidenum">
              <a:rPr lang="en-US"/>
              <a:pPr/>
              <a:t>2</a:t>
            </a:fld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5.1 Relational and Logical Operators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i="1" dirty="0"/>
              <a:t>condition</a:t>
            </a:r>
            <a:r>
              <a:rPr lang="en-US" dirty="0"/>
              <a:t> is an expression involving relational and/or logical </a:t>
            </a:r>
            <a:r>
              <a:rPr lang="en-US" dirty="0" smtClean="0"/>
              <a:t>operators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Result of the condition is Boolean – that is, True or False</a:t>
            </a:r>
            <a:endParaRPr lang="en-US" i="1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5622-8487-45AA-BCB1-C670FBC8F1FE}" type="slidenum">
              <a:rPr lang="en-US"/>
              <a:pPr/>
              <a:t>20</a:t>
            </a:fld>
            <a:endParaRPr lang="en-US"/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US" dirty="0"/>
              <a:t>Condition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dirty="0"/>
              <a:t>A common error is to replace the condition </a:t>
            </a:r>
            <a:r>
              <a:rPr lang="en-US" i="1" dirty="0">
                <a:solidFill>
                  <a:schemeClr val="accent1"/>
                </a:solidFill>
              </a:rPr>
              <a:t>Not ( 2 &lt; 3 )</a:t>
            </a:r>
            <a:r>
              <a:rPr lang="en-US" dirty="0"/>
              <a:t> by the condition </a:t>
            </a:r>
            <a:r>
              <a:rPr lang="en-US" dirty="0" smtClean="0"/>
              <a:t> </a:t>
            </a:r>
            <a:r>
              <a:rPr lang="en-US" dirty="0"/>
              <a:t>( 2 &gt; 3 </a:t>
            </a:r>
            <a:r>
              <a:rPr lang="en-US" dirty="0" smtClean="0"/>
              <a:t>)</a:t>
            </a:r>
          </a:p>
          <a:p>
            <a:pPr marL="609600" indent="-609600">
              <a:buFontTx/>
              <a:buNone/>
            </a:pPr>
            <a:endParaRPr lang="en-US" dirty="0"/>
          </a:p>
          <a:p>
            <a:pPr marL="609600" indent="-609600">
              <a:spcBef>
                <a:spcPct val="50000"/>
              </a:spcBef>
            </a:pPr>
            <a:r>
              <a:rPr lang="en-US" dirty="0"/>
              <a:t>The correct replacement is </a:t>
            </a:r>
            <a:r>
              <a:rPr lang="en-US" i="1" dirty="0">
                <a:solidFill>
                  <a:schemeClr val="accent1"/>
                </a:solidFill>
              </a:rPr>
              <a:t>( 2 &gt;= 3 )</a:t>
            </a:r>
          </a:p>
          <a:p>
            <a:pPr marL="609600" indent="-609600">
              <a:buFontTx/>
              <a:buNone/>
            </a:pPr>
            <a:r>
              <a:rPr lang="en-US" dirty="0"/>
              <a:t>      because &gt;= is the opposite of </a:t>
            </a:r>
            <a:r>
              <a:rPr lang="en-US" dirty="0" smtClean="0"/>
              <a:t>&lt;,</a:t>
            </a:r>
          </a:p>
          <a:p>
            <a:pPr marL="609600" indent="-609600">
              <a:buFontTx/>
              <a:buNone/>
            </a:pPr>
            <a:r>
              <a:rPr lang="en-US" smtClean="0"/>
              <a:t>	` </a:t>
            </a:r>
            <a:r>
              <a:rPr lang="en-US" dirty="0"/>
              <a:t>just as &lt;= is the opposite of &gt;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08012-052C-457F-A4A1-DC888B30EDC0}" type="slidenum">
              <a:rPr lang="en-US"/>
              <a:pPr/>
              <a:t>21</a:t>
            </a:fld>
            <a:endParaRPr lang="en-US"/>
          </a:p>
        </p:txBody>
      </p:sp>
      <p:sp>
        <p:nvSpPr>
          <p:cNvPr id="87042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Common Error in Boolean Expressions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066800"/>
            <a:ext cx="8534400" cy="4648200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en-US" sz="2800" dirty="0"/>
              <a:t>A variable declared with a statement of the form</a:t>
            </a:r>
          </a:p>
          <a:p>
            <a:pPr>
              <a:buFontTx/>
              <a:buNone/>
            </a:pPr>
            <a:r>
              <a:rPr lang="en-US" sz="2800" b="1" dirty="0">
                <a:solidFill>
                  <a:schemeClr val="folHlink"/>
                </a:solidFill>
                <a:latin typeface="Courier New" pitchFamily="49" charset="0"/>
              </a:rPr>
              <a:t>  </a:t>
            </a:r>
            <a:r>
              <a:rPr lang="en-US" sz="2800" b="1" dirty="0" smtClean="0">
                <a:solidFill>
                  <a:schemeClr val="folHlink"/>
                </a:solidFill>
                <a:latin typeface="Courier New" pitchFamily="49" charset="0"/>
              </a:rPr>
              <a:t>	Dim</a:t>
            </a:r>
            <a:r>
              <a:rPr lang="en-US" sz="2800" b="1" dirty="0" smtClean="0">
                <a:latin typeface="Courier New" pitchFamily="49" charset="0"/>
              </a:rPr>
              <a:t> </a:t>
            </a:r>
            <a:r>
              <a:rPr lang="en-US" sz="2800" b="1" dirty="0" err="1">
                <a:latin typeface="Courier New" pitchFamily="49" charset="0"/>
              </a:rPr>
              <a:t>var</a:t>
            </a:r>
            <a:r>
              <a:rPr lang="en-US" sz="2800" b="1" dirty="0">
                <a:latin typeface="Courier New" pitchFamily="49" charset="0"/>
              </a:rPr>
              <a:t> </a:t>
            </a:r>
            <a:r>
              <a:rPr lang="en-US" sz="2800" b="1" dirty="0">
                <a:solidFill>
                  <a:schemeClr val="folHlink"/>
                </a:solidFill>
                <a:latin typeface="Courier New" pitchFamily="49" charset="0"/>
              </a:rPr>
              <a:t>As Boolean</a:t>
            </a:r>
          </a:p>
          <a:p>
            <a:pPr>
              <a:buFontTx/>
              <a:buNone/>
            </a:pPr>
            <a:r>
              <a:rPr lang="en-US" sz="2800" dirty="0"/>
              <a:t>is said to have Boolean data type. It can assume</a:t>
            </a:r>
          </a:p>
          <a:p>
            <a:pPr>
              <a:buFontTx/>
              <a:buNone/>
            </a:pPr>
            <a:r>
              <a:rPr lang="en-US" sz="2800" dirty="0"/>
              <a:t>just the two values True and False.</a:t>
            </a:r>
          </a:p>
          <a:p>
            <a:pPr>
              <a:buFontTx/>
              <a:buNone/>
            </a:pPr>
            <a:endParaRPr lang="en-US" sz="2800" i="1" dirty="0" smtClean="0"/>
          </a:p>
          <a:p>
            <a:pPr>
              <a:buFontTx/>
              <a:buNone/>
            </a:pPr>
            <a:r>
              <a:rPr lang="en-US" sz="2800" i="1" dirty="0" smtClean="0"/>
              <a:t>Example</a:t>
            </a:r>
            <a:r>
              <a:rPr lang="en-US" sz="2800" i="1" dirty="0"/>
              <a:t>:</a:t>
            </a:r>
          </a:p>
          <a:p>
            <a:pPr>
              <a:buFontTx/>
              <a:buNone/>
            </a:pPr>
            <a:r>
              <a:rPr lang="en-US" sz="2800" b="1" dirty="0">
                <a:latin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</a:rPr>
              <a:t>		</a:t>
            </a:r>
            <a:r>
              <a:rPr lang="en-US" sz="2800" b="1" dirty="0" smtClean="0">
                <a:solidFill>
                  <a:schemeClr val="folHlink"/>
                </a:solidFill>
                <a:latin typeface="Courier New" pitchFamily="49" charset="0"/>
              </a:rPr>
              <a:t>Dim</a:t>
            </a:r>
            <a:r>
              <a:rPr lang="en-US" sz="2800" b="1" dirty="0" smtClean="0">
                <a:latin typeface="Courier New" pitchFamily="49" charset="0"/>
              </a:rPr>
              <a:t> </a:t>
            </a:r>
            <a:r>
              <a:rPr lang="en-US" sz="2800" b="1" dirty="0" err="1">
                <a:latin typeface="Courier New" pitchFamily="49" charset="0"/>
              </a:rPr>
              <a:t>boolVar</a:t>
            </a:r>
            <a:r>
              <a:rPr lang="en-US" sz="2800" b="1" dirty="0">
                <a:latin typeface="Courier New" pitchFamily="49" charset="0"/>
              </a:rPr>
              <a:t> </a:t>
            </a:r>
            <a:r>
              <a:rPr lang="en-US" sz="2800" b="1" dirty="0">
                <a:solidFill>
                  <a:schemeClr val="folHlink"/>
                </a:solidFill>
                <a:latin typeface="Courier New" pitchFamily="49" charset="0"/>
              </a:rPr>
              <a:t>As Boolean</a:t>
            </a:r>
          </a:p>
          <a:p>
            <a:pPr>
              <a:buFontTx/>
              <a:buNone/>
            </a:pPr>
            <a:r>
              <a:rPr lang="en-US" sz="2800" b="1" dirty="0">
                <a:latin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</a:rPr>
              <a:t>		</a:t>
            </a:r>
            <a:r>
              <a:rPr lang="en-US" sz="2800" b="1" dirty="0" err="1" smtClean="0">
                <a:latin typeface="Courier New" pitchFamily="49" charset="0"/>
              </a:rPr>
              <a:t>boolVar</a:t>
            </a:r>
            <a:r>
              <a:rPr lang="en-US" sz="2800" b="1" dirty="0" smtClean="0">
                <a:latin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</a:rPr>
              <a:t>= 2 &lt; 6</a:t>
            </a:r>
          </a:p>
          <a:p>
            <a:pPr>
              <a:buFontTx/>
              <a:buNone/>
            </a:pPr>
            <a:r>
              <a:rPr lang="en-US" sz="2800" b="1" dirty="0">
                <a:latin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</a:rPr>
              <a:t>		</a:t>
            </a:r>
            <a:r>
              <a:rPr lang="en-US" sz="2800" b="1" dirty="0" err="1" smtClean="0">
                <a:latin typeface="Courier New" pitchFamily="49" charset="0"/>
              </a:rPr>
              <a:t>txtBox.Text</a:t>
            </a:r>
            <a:r>
              <a:rPr lang="en-US" sz="2800" b="1" dirty="0" smtClean="0">
                <a:latin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</a:rPr>
              <a:t>= </a:t>
            </a:r>
            <a:r>
              <a:rPr lang="en-US" sz="2800" b="1" dirty="0" err="1">
                <a:latin typeface="Courier New" pitchFamily="49" charset="0"/>
              </a:rPr>
              <a:t>boolVar</a:t>
            </a:r>
            <a:endParaRPr lang="en-US" sz="2800" b="1" dirty="0">
              <a:latin typeface="Courier New" pitchFamily="49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sz="2800" dirty="0"/>
              <a:t>displays </a:t>
            </a:r>
            <a:r>
              <a:rPr lang="en-US" sz="2800" b="1" dirty="0">
                <a:latin typeface="Courier New" pitchFamily="49" charset="0"/>
              </a:rPr>
              <a:t>True</a:t>
            </a:r>
            <a:r>
              <a:rPr lang="en-US" sz="2800" dirty="0"/>
              <a:t> in the text box.</a:t>
            </a:r>
          </a:p>
          <a:p>
            <a:pPr>
              <a:buFontTx/>
              <a:buNone/>
            </a:pPr>
            <a:endParaRPr lang="en-US" sz="280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07F67-ADF9-45D0-9662-47CC833F5DB0}" type="slidenum">
              <a:rPr lang="en-US"/>
              <a:pPr/>
              <a:t>22</a:t>
            </a:fld>
            <a:endParaRPr lang="en-US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4000"/>
              <a:t>Boolean Variable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93037" cy="1143000"/>
          </a:xfrm>
        </p:spPr>
        <p:txBody>
          <a:bodyPr/>
          <a:lstStyle/>
          <a:p>
            <a:r>
              <a:rPr lang="en-US" sz="4000" dirty="0"/>
              <a:t>ANSI Character Set 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14400"/>
            <a:ext cx="8001000" cy="838200"/>
          </a:xfrm>
        </p:spPr>
        <p:txBody>
          <a:bodyPr>
            <a:normAutofit/>
          </a:bodyPr>
          <a:lstStyle/>
          <a:p>
            <a:r>
              <a:rPr lang="en-US" sz="2400" dirty="0"/>
              <a:t>A numeric representation for every key on the keyboard and for other assorted characters.</a:t>
            </a:r>
          </a:p>
          <a:p>
            <a:pPr>
              <a:buFontTx/>
              <a:buNone/>
            </a:pPr>
            <a:endParaRPr lang="en-US" sz="2400" dirty="0"/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21A53-6A83-4378-B6C9-F7CF0148EC82}" type="slidenum">
              <a:rPr lang="en-US"/>
              <a:pPr/>
              <a:t>3</a:t>
            </a:fld>
            <a:endParaRPr lang="en-US"/>
          </a:p>
        </p:txBody>
      </p:sp>
      <p:graphicFrame>
        <p:nvGraphicFramePr>
          <p:cNvPr id="133124" name="Object 4"/>
          <p:cNvGraphicFramePr>
            <a:graphicFrameLocks noChangeAspect="1"/>
          </p:cNvGraphicFramePr>
          <p:nvPr/>
        </p:nvGraphicFramePr>
        <p:xfrm>
          <a:off x="1524000" y="2057400"/>
          <a:ext cx="8763000" cy="2819400"/>
        </p:xfrm>
        <a:graphic>
          <a:graphicData uri="http://schemas.openxmlformats.org/presentationml/2006/ole">
            <p:oleObj spid="_x0000_s133124" name="Document" r:id="rId3" imgW="5635226" imgH="1624650" progId="Word.Document.8">
              <p:embed/>
            </p:oleObj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93037" cy="1143000"/>
          </a:xfrm>
        </p:spPr>
        <p:txBody>
          <a:bodyPr/>
          <a:lstStyle/>
          <a:p>
            <a:r>
              <a:rPr lang="en-US" sz="4000" dirty="0"/>
              <a:t>ANSI Character Set: continued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066800"/>
            <a:ext cx="7162800" cy="838200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A numeric representation for every key on the keyboard and for </a:t>
            </a:r>
            <a:r>
              <a:rPr lang="en-US" sz="2400" dirty="0">
                <a:solidFill>
                  <a:schemeClr val="hlink"/>
                </a:solidFill>
              </a:rPr>
              <a:t>other assorted characters</a:t>
            </a:r>
            <a:r>
              <a:rPr lang="en-US" sz="2400" dirty="0"/>
              <a:t>.</a:t>
            </a:r>
          </a:p>
          <a:p>
            <a:pPr>
              <a:buFontTx/>
              <a:buNone/>
            </a:pPr>
            <a:endParaRPr lang="en-US" sz="2400" dirty="0"/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AE4F-4CA3-4005-9F50-C116A0343567}" type="slidenum">
              <a:rPr lang="en-US"/>
              <a:pPr/>
              <a:t>4</a:t>
            </a:fld>
            <a:endParaRPr lang="en-US"/>
          </a:p>
        </p:txBody>
      </p:sp>
      <p:graphicFrame>
        <p:nvGraphicFramePr>
          <p:cNvPr id="159748" name="Object 4"/>
          <p:cNvGraphicFramePr>
            <a:graphicFrameLocks noChangeAspect="1"/>
          </p:cNvGraphicFramePr>
          <p:nvPr/>
        </p:nvGraphicFramePr>
        <p:xfrm>
          <a:off x="1219200" y="2667000"/>
          <a:ext cx="8189913" cy="2054225"/>
        </p:xfrm>
        <a:graphic>
          <a:graphicData uri="http://schemas.openxmlformats.org/presentationml/2006/ole">
            <p:oleObj spid="_x0000_s159748" name="Document" r:id="rId3" imgW="5635226" imgH="1629347" progId="Word.Document.8">
              <p:embed/>
            </p:oleObj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066800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dirty="0"/>
              <a:t>For n between 0 and 255,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sz="2800" dirty="0">
                <a:latin typeface="Courier New" pitchFamily="49" charset="0"/>
              </a:rPr>
              <a:t>  </a:t>
            </a:r>
            <a:r>
              <a:rPr lang="en-US" sz="2800" dirty="0" smtClean="0">
                <a:latin typeface="Courier New" pitchFamily="49" charset="0"/>
              </a:rPr>
              <a:t>		</a:t>
            </a:r>
            <a:r>
              <a:rPr lang="en-US" sz="2800" b="1" dirty="0" err="1" smtClean="0">
                <a:solidFill>
                  <a:srgbClr val="FF0000"/>
                </a:solidFill>
                <a:latin typeface="Courier New" pitchFamily="49" charset="0"/>
              </a:rPr>
              <a:t>Chr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</a:rPr>
              <a:t>(n</a:t>
            </a:r>
            <a:r>
              <a:rPr lang="en-US" sz="2800" b="1" dirty="0">
                <a:solidFill>
                  <a:srgbClr val="FF0000"/>
                </a:solidFill>
                <a:latin typeface="Courier New" pitchFamily="49" charset="0"/>
              </a:rPr>
              <a:t>)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sz="2800" dirty="0"/>
              <a:t>is the string consisting of the character with</a:t>
            </a:r>
          </a:p>
          <a:p>
            <a:pPr>
              <a:buFontTx/>
              <a:buNone/>
            </a:pPr>
            <a:r>
              <a:rPr lang="en-US" sz="2800" dirty="0"/>
              <a:t>ANSI value </a:t>
            </a:r>
            <a:r>
              <a:rPr lang="en-US" sz="2800" i="1" dirty="0"/>
              <a:t>n</a:t>
            </a:r>
            <a:r>
              <a:rPr lang="en-US" sz="2800" dirty="0"/>
              <a:t>.</a:t>
            </a:r>
          </a:p>
          <a:p>
            <a:pPr>
              <a:spcBef>
                <a:spcPct val="50000"/>
              </a:spcBef>
              <a:buFontTx/>
              <a:buNone/>
            </a:pPr>
            <a:endParaRPr lang="en-US" sz="2800" i="1" dirty="0" smtClean="0"/>
          </a:p>
          <a:p>
            <a:pPr>
              <a:spcBef>
                <a:spcPct val="50000"/>
              </a:spcBef>
              <a:buFontTx/>
              <a:buNone/>
            </a:pPr>
            <a:r>
              <a:rPr lang="en-US" sz="2800" i="1" dirty="0" smtClean="0"/>
              <a:t>EXAMPLES</a:t>
            </a:r>
            <a:r>
              <a:rPr lang="en-US" sz="2800" i="1" dirty="0"/>
              <a:t>:</a:t>
            </a:r>
            <a:r>
              <a:rPr lang="en-US" sz="2800" dirty="0"/>
              <a:t> </a:t>
            </a:r>
            <a:r>
              <a:rPr lang="en-US" sz="2800" dirty="0" smtClean="0"/>
              <a:t>	</a:t>
            </a:r>
            <a:r>
              <a:rPr lang="en-US" sz="2800" b="1" dirty="0" err="1" smtClean="0">
                <a:latin typeface="Courier New" pitchFamily="49" charset="0"/>
              </a:rPr>
              <a:t>Chr</a:t>
            </a:r>
            <a:r>
              <a:rPr lang="en-US" sz="2800" b="1" dirty="0" smtClean="0">
                <a:latin typeface="Courier New" pitchFamily="49" charset="0"/>
              </a:rPr>
              <a:t>(65</a:t>
            </a:r>
            <a:r>
              <a:rPr lang="en-US" sz="2800" b="1" dirty="0">
                <a:latin typeface="Courier New" pitchFamily="49" charset="0"/>
              </a:rPr>
              <a:t>) </a:t>
            </a:r>
            <a:r>
              <a:rPr lang="en-US" sz="2800" b="1" dirty="0"/>
              <a:t>is</a:t>
            </a:r>
            <a:r>
              <a:rPr lang="en-US" sz="2800" b="1" dirty="0">
                <a:latin typeface="Courier New" pitchFamily="49" charset="0"/>
              </a:rPr>
              <a:t> "A"</a:t>
            </a:r>
          </a:p>
          <a:p>
            <a:pPr>
              <a:buFontTx/>
              <a:buNone/>
            </a:pPr>
            <a:r>
              <a:rPr lang="en-US" sz="2800" b="1" dirty="0">
                <a:latin typeface="Courier New" pitchFamily="49" charset="0"/>
              </a:rPr>
              <a:t>          </a:t>
            </a:r>
            <a:r>
              <a:rPr lang="en-US" sz="2800" b="1" dirty="0" smtClean="0">
                <a:latin typeface="Courier New" pitchFamily="49" charset="0"/>
              </a:rPr>
              <a:t>	</a:t>
            </a:r>
            <a:r>
              <a:rPr lang="en-US" sz="2800" b="1" dirty="0" err="1" smtClean="0">
                <a:latin typeface="Courier New" pitchFamily="49" charset="0"/>
              </a:rPr>
              <a:t>Chr</a:t>
            </a:r>
            <a:r>
              <a:rPr lang="en-US" sz="2800" b="1" dirty="0" smtClean="0">
                <a:latin typeface="Courier New" pitchFamily="49" charset="0"/>
              </a:rPr>
              <a:t>(162</a:t>
            </a:r>
            <a:r>
              <a:rPr lang="en-US" sz="2800" b="1" dirty="0">
                <a:latin typeface="Courier New" pitchFamily="49" charset="0"/>
              </a:rPr>
              <a:t>) </a:t>
            </a:r>
            <a:r>
              <a:rPr lang="en-US" sz="2800" b="1" dirty="0"/>
              <a:t>is</a:t>
            </a:r>
            <a:r>
              <a:rPr lang="en-US" sz="2800" b="1" dirty="0">
                <a:latin typeface="Courier New" pitchFamily="49" charset="0"/>
              </a:rPr>
              <a:t> "</a:t>
            </a:r>
            <a:r>
              <a:rPr lang="en-US" sz="2800" b="1" dirty="0">
                <a:latin typeface="Courier New" pitchFamily="49" charset="0"/>
                <a:cs typeface="Arial" charset="0"/>
              </a:rPr>
              <a:t>¢</a:t>
            </a:r>
            <a:r>
              <a:rPr lang="en-US" sz="2800" b="1" dirty="0">
                <a:latin typeface="Courier New" pitchFamily="49" charset="0"/>
              </a:rPr>
              <a:t>"</a:t>
            </a:r>
            <a:r>
              <a:rPr lang="en-US" sz="2800" dirty="0"/>
              <a:t> </a:t>
            </a:r>
          </a:p>
          <a:p>
            <a:pPr>
              <a:buFontTx/>
              <a:buNone/>
            </a:pPr>
            <a:r>
              <a:rPr lang="en-US" sz="2800" dirty="0"/>
              <a:t>	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7325C-76AB-45DE-AE03-396BAD385207}" type="slidenum">
              <a:rPr lang="en-US"/>
              <a:pPr/>
              <a:t>5</a:t>
            </a:fld>
            <a:endParaRPr lang="en-US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US" dirty="0" err="1"/>
              <a:t>Chr</a:t>
            </a:r>
            <a:r>
              <a:rPr lang="en-US" dirty="0"/>
              <a:t> Function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990600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For a string </a:t>
            </a:r>
            <a:r>
              <a:rPr lang="en-US" i="1" dirty="0" err="1"/>
              <a:t>str</a:t>
            </a:r>
            <a:r>
              <a:rPr lang="en-US" dirty="0"/>
              <a:t>,</a:t>
            </a:r>
          </a:p>
          <a:p>
            <a:pPr>
              <a:buFontTx/>
              <a:buNone/>
            </a:pP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		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</a:rPr>
              <a:t>Asc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</a:rPr>
              <a:t>str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)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dirty="0"/>
              <a:t>is ANSI value of the first character of </a:t>
            </a:r>
            <a:r>
              <a:rPr lang="en-US" i="1" dirty="0"/>
              <a:t>str</a:t>
            </a:r>
            <a:r>
              <a:rPr lang="en-US" dirty="0"/>
              <a:t>.</a:t>
            </a:r>
          </a:p>
          <a:p>
            <a:pPr>
              <a:spcBef>
                <a:spcPct val="50000"/>
              </a:spcBef>
              <a:buFontTx/>
              <a:buNone/>
            </a:pPr>
            <a:endParaRPr lang="en-US" i="1" dirty="0" smtClean="0"/>
          </a:p>
          <a:p>
            <a:pPr>
              <a:spcBef>
                <a:spcPct val="50000"/>
              </a:spcBef>
              <a:buFontTx/>
              <a:buNone/>
            </a:pPr>
            <a:r>
              <a:rPr lang="en-US" i="1" dirty="0" smtClean="0"/>
              <a:t>EXAMPLES</a:t>
            </a:r>
            <a:r>
              <a:rPr lang="en-US" i="1" dirty="0"/>
              <a:t>:</a:t>
            </a:r>
            <a:r>
              <a:rPr lang="en-US" dirty="0"/>
              <a:t> </a:t>
            </a:r>
            <a:r>
              <a:rPr lang="en-US" dirty="0" smtClean="0"/>
              <a:t>		</a:t>
            </a:r>
            <a:r>
              <a:rPr lang="en-US" b="1" dirty="0" err="1" smtClean="0">
                <a:latin typeface="Courier New" pitchFamily="49" charset="0"/>
              </a:rPr>
              <a:t>Asc</a:t>
            </a:r>
            <a:r>
              <a:rPr lang="en-US" b="1" dirty="0">
                <a:latin typeface="Courier New" pitchFamily="49" charset="0"/>
              </a:rPr>
              <a:t>("A") </a:t>
            </a:r>
            <a:r>
              <a:rPr lang="en-US" b="1" dirty="0"/>
              <a:t>is</a:t>
            </a:r>
            <a:r>
              <a:rPr lang="en-US" b="1" dirty="0">
                <a:latin typeface="Courier New" pitchFamily="49" charset="0"/>
              </a:rPr>
              <a:t> 65</a:t>
            </a:r>
          </a:p>
          <a:p>
            <a:pPr>
              <a:buFontTx/>
              <a:buNone/>
            </a:pPr>
            <a:r>
              <a:rPr lang="en-US" b="1" dirty="0">
                <a:latin typeface="Courier New" pitchFamily="49" charset="0"/>
              </a:rPr>
              <a:t>          </a:t>
            </a:r>
            <a:r>
              <a:rPr lang="en-US" b="1" dirty="0" smtClean="0">
                <a:latin typeface="Courier New" pitchFamily="49" charset="0"/>
              </a:rPr>
              <a:t>		</a:t>
            </a:r>
            <a:r>
              <a:rPr lang="en-US" b="1" dirty="0" err="1" smtClean="0">
                <a:latin typeface="Courier New" pitchFamily="49" charset="0"/>
              </a:rPr>
              <a:t>Asc</a:t>
            </a:r>
            <a:r>
              <a:rPr lang="en-US" b="1" dirty="0">
                <a:latin typeface="Courier New" pitchFamily="49" charset="0"/>
              </a:rPr>
              <a:t>("</a:t>
            </a:r>
            <a:r>
              <a:rPr lang="en-US" b="1" dirty="0">
                <a:latin typeface="Courier New" pitchFamily="49" charset="0"/>
                <a:cs typeface="Arial" charset="0"/>
              </a:rPr>
              <a:t>¢25</a:t>
            </a:r>
            <a:r>
              <a:rPr lang="en-US" b="1" dirty="0">
                <a:latin typeface="Courier New" pitchFamily="49" charset="0"/>
              </a:rPr>
              <a:t>") </a:t>
            </a:r>
            <a:r>
              <a:rPr lang="en-US" b="1" dirty="0"/>
              <a:t>is</a:t>
            </a:r>
            <a:r>
              <a:rPr lang="en-US" b="1" dirty="0">
                <a:latin typeface="Courier New" pitchFamily="49" charset="0"/>
              </a:rPr>
              <a:t> 162</a:t>
            </a:r>
            <a:r>
              <a:rPr lang="en-US" dirty="0"/>
              <a:t> </a:t>
            </a:r>
          </a:p>
          <a:p>
            <a:pPr>
              <a:buFontTx/>
              <a:buNone/>
            </a:pPr>
            <a:r>
              <a:rPr lang="en-US" dirty="0"/>
              <a:t>	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0D543-9125-47C2-BEC0-FFEAF4CDE1D2}" type="slidenum">
              <a:rPr lang="en-US"/>
              <a:pPr/>
              <a:t>6</a:t>
            </a:fld>
            <a:endParaRPr lang="en-US"/>
          </a:p>
        </p:txBody>
      </p:sp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US" dirty="0" err="1"/>
              <a:t>Asc</a:t>
            </a:r>
            <a:r>
              <a:rPr lang="en-US" dirty="0"/>
              <a:t> Function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143000"/>
            <a:ext cx="8839200" cy="4151313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2800" dirty="0"/>
              <a:t>&lt;		less than	</a:t>
            </a:r>
          </a:p>
          <a:p>
            <a:pPr>
              <a:buFontTx/>
              <a:buNone/>
            </a:pPr>
            <a:r>
              <a:rPr lang="en-US" sz="2800" dirty="0"/>
              <a:t>&lt;=	</a:t>
            </a:r>
            <a:r>
              <a:rPr lang="en-US" sz="2800" dirty="0" smtClean="0"/>
              <a:t>	less </a:t>
            </a:r>
            <a:r>
              <a:rPr lang="en-US" sz="2800" dirty="0"/>
              <a:t>than or equal to	</a:t>
            </a:r>
          </a:p>
          <a:p>
            <a:pPr>
              <a:buFontTx/>
              <a:buNone/>
            </a:pPr>
            <a:r>
              <a:rPr lang="en-US" sz="2800" dirty="0"/>
              <a:t>&gt;		greater than	</a:t>
            </a:r>
          </a:p>
          <a:p>
            <a:pPr>
              <a:buFontTx/>
              <a:buNone/>
            </a:pPr>
            <a:r>
              <a:rPr lang="en-US" sz="2800" dirty="0"/>
              <a:t>&gt;=	</a:t>
            </a:r>
            <a:r>
              <a:rPr lang="en-US" sz="2800" dirty="0" smtClean="0"/>
              <a:t>	greater </a:t>
            </a:r>
            <a:r>
              <a:rPr lang="en-US" sz="2800" dirty="0"/>
              <a:t>than or equal to	</a:t>
            </a:r>
          </a:p>
          <a:p>
            <a:pPr>
              <a:buFontTx/>
              <a:buNone/>
            </a:pPr>
            <a:r>
              <a:rPr lang="en-US" sz="2800" dirty="0"/>
              <a:t>=		equal to	</a:t>
            </a:r>
          </a:p>
          <a:p>
            <a:pPr>
              <a:buFontTx/>
              <a:buNone/>
            </a:pPr>
            <a:r>
              <a:rPr lang="en-US" sz="2800" dirty="0"/>
              <a:t>&lt;&gt;	</a:t>
            </a:r>
            <a:r>
              <a:rPr lang="en-US" sz="2800" dirty="0" smtClean="0"/>
              <a:t>	not </a:t>
            </a:r>
            <a:r>
              <a:rPr lang="en-US" sz="2800" dirty="0"/>
              <a:t>equal to</a:t>
            </a:r>
          </a:p>
          <a:p>
            <a:pPr>
              <a:buFontTx/>
              <a:buNone/>
            </a:pPr>
            <a:endParaRPr lang="en-US" sz="2800" dirty="0" smtClean="0">
              <a:solidFill>
                <a:schemeClr val="hlink"/>
              </a:solidFill>
            </a:endParaRPr>
          </a:p>
          <a:p>
            <a:pPr>
              <a:buFontTx/>
              <a:buNone/>
            </a:pPr>
            <a:r>
              <a:rPr lang="en-US" sz="2800" dirty="0" smtClean="0">
                <a:solidFill>
                  <a:schemeClr val="hlink"/>
                </a:solidFill>
              </a:rPr>
              <a:t>ANSI </a:t>
            </a:r>
            <a:r>
              <a:rPr lang="en-US" sz="2800" dirty="0">
                <a:solidFill>
                  <a:schemeClr val="hlink"/>
                </a:solidFill>
              </a:rPr>
              <a:t>values are used to decide order for strings.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A4D2F-9A64-4297-8376-F6352062C5F8}" type="slidenum">
              <a:rPr lang="en-US"/>
              <a:pPr/>
              <a:t>7</a:t>
            </a:fld>
            <a:endParaRPr 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US" dirty="0"/>
              <a:t>Relational Operators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 sz="2800" dirty="0"/>
              <a:t>An expression or variable that evaluates to either True or False is said to have Boolean data type.</a:t>
            </a:r>
          </a:p>
          <a:p>
            <a:endParaRPr lang="en-US" sz="2800" i="1" dirty="0" smtClean="0"/>
          </a:p>
          <a:p>
            <a:r>
              <a:rPr lang="en-US" sz="2800" i="1" dirty="0" smtClean="0"/>
              <a:t>Example</a:t>
            </a:r>
            <a:r>
              <a:rPr lang="en-US" sz="2800" i="1" dirty="0"/>
              <a:t>:</a:t>
            </a:r>
          </a:p>
          <a:p>
            <a:pPr>
              <a:buFontTx/>
              <a:buNone/>
            </a:pPr>
            <a:r>
              <a:rPr lang="en-US" sz="2800" dirty="0"/>
              <a:t>    The statement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sz="2800" dirty="0"/>
              <a:t>         </a:t>
            </a:r>
            <a:r>
              <a:rPr lang="en-US" sz="2800" dirty="0" smtClean="0"/>
              <a:t>	</a:t>
            </a:r>
            <a:r>
              <a:rPr lang="en-US" sz="2800" b="1" dirty="0" err="1" smtClean="0">
                <a:latin typeface="Courier New" pitchFamily="49" charset="0"/>
              </a:rPr>
              <a:t>txtBox.Text</a:t>
            </a:r>
            <a:r>
              <a:rPr lang="en-US" sz="2800" b="1" dirty="0" smtClean="0">
                <a:latin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</a:rPr>
              <a:t>= (2+3)&lt;6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sz="2800" dirty="0"/>
              <a:t>    displays </a:t>
            </a:r>
            <a:r>
              <a:rPr lang="en-US" sz="2800" b="1" dirty="0">
                <a:latin typeface="Courier New" pitchFamily="49" charset="0"/>
              </a:rPr>
              <a:t>True</a:t>
            </a:r>
            <a:r>
              <a:rPr lang="en-US" sz="2800" dirty="0"/>
              <a:t> in the text box.</a:t>
            </a:r>
          </a:p>
          <a:p>
            <a:pPr>
              <a:buFontTx/>
              <a:buNone/>
            </a:pPr>
            <a:endParaRPr lang="en-US" sz="280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64749-6C22-42B4-A513-894B61C6C0EC}" type="slidenum">
              <a:rPr lang="en-US"/>
              <a:pPr/>
              <a:t>8</a:t>
            </a:fld>
            <a:endParaRPr lang="en-US"/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US" sz="4000" dirty="0"/>
              <a:t>Boolean Data Type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295400"/>
            <a:ext cx="7964488" cy="137160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en-US" dirty="0"/>
              <a:t>When a = 3, b = 4</a:t>
            </a:r>
          </a:p>
          <a:p>
            <a:pPr marL="533400" indent="-533400">
              <a:buFontTx/>
              <a:buNone/>
            </a:pPr>
            <a:r>
              <a:rPr lang="en-US" dirty="0"/>
              <a:t>   </a:t>
            </a:r>
            <a:r>
              <a:rPr lang="en-US" b="1" dirty="0"/>
              <a:t>(a + b)    &lt;    2 * a</a:t>
            </a:r>
          </a:p>
          <a:p>
            <a:pPr marL="533400" indent="-533400">
              <a:buFontTx/>
              <a:buNone/>
            </a:pPr>
            <a:endParaRPr lang="en-US" b="1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79261-9828-421A-8C00-1382287B3765}" type="slidenum">
              <a:rPr lang="en-US"/>
              <a:pPr/>
              <a:t>9</a:t>
            </a:fld>
            <a:endParaRPr 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6084" name="AutoShape 4"/>
          <p:cNvSpPr>
            <a:spLocks noChangeArrowheads="1"/>
          </p:cNvSpPr>
          <p:nvPr/>
        </p:nvSpPr>
        <p:spPr bwMode="auto">
          <a:xfrm>
            <a:off x="1219200" y="2362200"/>
            <a:ext cx="1524000" cy="914400"/>
          </a:xfrm>
          <a:prstGeom prst="upArrowCallout">
            <a:avLst>
              <a:gd name="adj1" fmla="val 41667"/>
              <a:gd name="adj2" fmla="val 41667"/>
              <a:gd name="adj3" fmla="val 16667"/>
              <a:gd name="adj4" fmla="val 6666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/>
              <a:t>3 + 4 = 7</a:t>
            </a:r>
          </a:p>
        </p:txBody>
      </p:sp>
      <p:sp>
        <p:nvSpPr>
          <p:cNvPr id="46085" name="AutoShape 5"/>
          <p:cNvSpPr>
            <a:spLocks noChangeArrowheads="1"/>
          </p:cNvSpPr>
          <p:nvPr/>
        </p:nvSpPr>
        <p:spPr bwMode="auto">
          <a:xfrm>
            <a:off x="3352800" y="2362200"/>
            <a:ext cx="1524000" cy="914400"/>
          </a:xfrm>
          <a:prstGeom prst="upArrowCallout">
            <a:avLst>
              <a:gd name="adj1" fmla="val 41667"/>
              <a:gd name="adj2" fmla="val 41667"/>
              <a:gd name="adj3" fmla="val 16667"/>
              <a:gd name="adj4" fmla="val 6666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/>
              <a:t>2 * 3 = 6</a:t>
            </a: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609600" y="3810000"/>
            <a:ext cx="796448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33400" indent="-533400" algn="l">
              <a:spcBef>
                <a:spcPct val="20000"/>
              </a:spcBef>
              <a:buClr>
                <a:schemeClr val="accent2"/>
              </a:buClr>
            </a:pPr>
            <a:r>
              <a:rPr lang="en-US" sz="3200" dirty="0"/>
              <a:t>7 is NOT less than 6 and the value of the expression is False</a:t>
            </a:r>
            <a:endParaRPr lang="en-US" sz="3200" b="1" dirty="0">
              <a:latin typeface="Wingdings" pitchFamily="2" charset="2"/>
            </a:endParaRPr>
          </a:p>
          <a:p>
            <a:pPr marL="533400" indent="-533400" algn="l">
              <a:spcBef>
                <a:spcPct val="20000"/>
              </a:spcBef>
              <a:buClr>
                <a:schemeClr val="accent2"/>
              </a:buClr>
            </a:pPr>
            <a:endParaRPr lang="en-US" sz="3200" b="1" dirty="0">
              <a:latin typeface="Wingdings" pitchFamily="2" charset="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999</TotalTime>
  <Words>573</Words>
  <Application>Microsoft Office PowerPoint</Application>
  <PresentationFormat>On-screen Show (4:3)</PresentationFormat>
  <Paragraphs>154</Paragraphs>
  <Slides>22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Lucida Sans Unicode</vt:lpstr>
      <vt:lpstr>Wingdings 3</vt:lpstr>
      <vt:lpstr>Courier New</vt:lpstr>
      <vt:lpstr>Wingdings</vt:lpstr>
      <vt:lpstr>Verdana</vt:lpstr>
      <vt:lpstr>Wingdings 2</vt:lpstr>
      <vt:lpstr>Concourse</vt:lpstr>
      <vt:lpstr>Document</vt:lpstr>
      <vt:lpstr>Chapter 5 – Decisions</vt:lpstr>
      <vt:lpstr>5.1 Relational and Logical Operators</vt:lpstr>
      <vt:lpstr>ANSI Character Set </vt:lpstr>
      <vt:lpstr>ANSI Character Set: continued</vt:lpstr>
      <vt:lpstr>Chr Function</vt:lpstr>
      <vt:lpstr>Asc Function</vt:lpstr>
      <vt:lpstr>Relational Operators</vt:lpstr>
      <vt:lpstr>Boolean Data Type </vt:lpstr>
      <vt:lpstr>Example</vt:lpstr>
      <vt:lpstr>Another Example</vt:lpstr>
      <vt:lpstr>Relational Operator Notes</vt:lpstr>
      <vt:lpstr>Logical Operators</vt:lpstr>
      <vt:lpstr>Example</vt:lpstr>
      <vt:lpstr>Syntax error</vt:lpstr>
      <vt:lpstr>Example 5.3</vt:lpstr>
      <vt:lpstr>Order of Operations</vt:lpstr>
      <vt:lpstr>Arithmetic Order of Operations</vt:lpstr>
      <vt:lpstr>Relational Order of Operations</vt:lpstr>
      <vt:lpstr>Logical Order of Operations</vt:lpstr>
      <vt:lpstr>Condition</vt:lpstr>
      <vt:lpstr>Common Error in Boolean Expressions</vt:lpstr>
      <vt:lpstr>Boolean Variable </vt:lpstr>
    </vt:vector>
  </TitlesOfParts>
  <Company>DeVry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5.1 Relational and Logical Operators 192 Relational Operators Logical Operators 5.2 If Blocks 196 5.3 Select Case Blocks 213 5.4 A Case Study: Weekly Payroll 231 Designing the Weekly Payroll Program Pseudocode for the Display Payroll Event Writing the Weekly Payroll Program The User Interface Summary 239 Programming Projects 240 Decisions 5 191 ch5_1page.qxd 2/12/02 7:58 AM Page 191</dc:title>
  <dc:creator>cwyman</dc:creator>
  <cp:lastModifiedBy>mmaroney</cp:lastModifiedBy>
  <cp:revision>39</cp:revision>
  <dcterms:created xsi:type="dcterms:W3CDTF">2002-04-04T04:28:29Z</dcterms:created>
  <dcterms:modified xsi:type="dcterms:W3CDTF">2010-01-27T13:19:07Z</dcterms:modified>
</cp:coreProperties>
</file>