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5" r:id="rId19"/>
    <p:sldId id="282" r:id="rId20"/>
    <p:sldId id="277" r:id="rId21"/>
    <p:sldId id="278" r:id="rId22"/>
    <p:sldId id="279" r:id="rId23"/>
    <p:sldId id="280" r:id="rId24"/>
    <p:sldId id="281" r:id="rId25"/>
    <p:sldId id="283" r:id="rId26"/>
    <p:sldId id="284" r:id="rId2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3" autoAdjust="0"/>
    <p:restoredTop sz="94394" autoAdjust="0"/>
  </p:normalViewPr>
  <p:slideViewPr>
    <p:cSldViewPr snapToGrid="0">
      <p:cViewPr varScale="1">
        <p:scale>
          <a:sx n="82" d="100"/>
          <a:sy n="82" d="100"/>
        </p:scale>
        <p:origin x="120" y="5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sh-instruct-fp\groups$\Virtual%20Enterprise\2016_2017\break%20even%20harborsoun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Break Even</a:t>
            </a:r>
          </a:p>
        </c:rich>
      </c:tx>
      <c:layout>
        <c:manualLayout>
          <c:xMode val="edge"/>
          <c:yMode val="edge"/>
          <c:x val="0.38009711286089232"/>
          <c:y val="2.7777777777777776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'Break even in sales dollars'!$C$13</c:f>
              <c:strCache>
                <c:ptCount val="1"/>
                <c:pt idx="0">
                  <c:v>Revenue</c:v>
                </c:pt>
              </c:strCache>
            </c:strRef>
          </c:tx>
          <c:val>
            <c:numRef>
              <c:f>'Break even in sales dollars'!$C$14:$C$38</c:f>
              <c:numCache>
                <c:formatCode>"$"#,##0.00</c:formatCode>
                <c:ptCount val="25"/>
                <c:pt idx="0">
                  <c:v>0</c:v>
                </c:pt>
                <c:pt idx="1">
                  <c:v>64050</c:v>
                </c:pt>
                <c:pt idx="2">
                  <c:v>128100</c:v>
                </c:pt>
                <c:pt idx="3">
                  <c:v>192150</c:v>
                </c:pt>
                <c:pt idx="4">
                  <c:v>256200</c:v>
                </c:pt>
                <c:pt idx="5">
                  <c:v>320250</c:v>
                </c:pt>
                <c:pt idx="6">
                  <c:v>384300</c:v>
                </c:pt>
                <c:pt idx="7">
                  <c:v>448350</c:v>
                </c:pt>
                <c:pt idx="8">
                  <c:v>512400</c:v>
                </c:pt>
                <c:pt idx="9">
                  <c:v>576450</c:v>
                </c:pt>
                <c:pt idx="10">
                  <c:v>640500</c:v>
                </c:pt>
                <c:pt idx="11">
                  <c:v>704550</c:v>
                </c:pt>
                <c:pt idx="12">
                  <c:v>768600</c:v>
                </c:pt>
                <c:pt idx="13">
                  <c:v>832650</c:v>
                </c:pt>
                <c:pt idx="14">
                  <c:v>896700</c:v>
                </c:pt>
                <c:pt idx="15">
                  <c:v>960750</c:v>
                </c:pt>
                <c:pt idx="16">
                  <c:v>1024800</c:v>
                </c:pt>
                <c:pt idx="17">
                  <c:v>1088850</c:v>
                </c:pt>
                <c:pt idx="18">
                  <c:v>1152900</c:v>
                </c:pt>
                <c:pt idx="19">
                  <c:v>1216950</c:v>
                </c:pt>
                <c:pt idx="20">
                  <c:v>1281000</c:v>
                </c:pt>
                <c:pt idx="21">
                  <c:v>1345050</c:v>
                </c:pt>
                <c:pt idx="22">
                  <c:v>1409100</c:v>
                </c:pt>
                <c:pt idx="23">
                  <c:v>1473150</c:v>
                </c:pt>
                <c:pt idx="24">
                  <c:v>1537200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'Break even in sales dollars'!$D$13</c:f>
              <c:strCache>
                <c:ptCount val="1"/>
                <c:pt idx="0">
                  <c:v>Variable Cost</c:v>
                </c:pt>
              </c:strCache>
            </c:strRef>
          </c:tx>
          <c:val>
            <c:numRef>
              <c:f>'Break even in sales dollars'!$D$14:$D$38</c:f>
              <c:numCache>
                <c:formatCode>"$"#,##0.00</c:formatCode>
                <c:ptCount val="25"/>
                <c:pt idx="0">
                  <c:v>0</c:v>
                </c:pt>
                <c:pt idx="1">
                  <c:v>47740</c:v>
                </c:pt>
                <c:pt idx="2">
                  <c:v>95480</c:v>
                </c:pt>
                <c:pt idx="3">
                  <c:v>143220</c:v>
                </c:pt>
                <c:pt idx="4">
                  <c:v>190960</c:v>
                </c:pt>
                <c:pt idx="5">
                  <c:v>238700</c:v>
                </c:pt>
                <c:pt idx="6">
                  <c:v>286440</c:v>
                </c:pt>
                <c:pt idx="7">
                  <c:v>334180</c:v>
                </c:pt>
                <c:pt idx="8">
                  <c:v>381920</c:v>
                </c:pt>
                <c:pt idx="9">
                  <c:v>429660</c:v>
                </c:pt>
                <c:pt idx="10">
                  <c:v>477400</c:v>
                </c:pt>
                <c:pt idx="11">
                  <c:v>525140</c:v>
                </c:pt>
                <c:pt idx="12">
                  <c:v>572880</c:v>
                </c:pt>
                <c:pt idx="13">
                  <c:v>620620</c:v>
                </c:pt>
                <c:pt idx="14">
                  <c:v>668360</c:v>
                </c:pt>
                <c:pt idx="15">
                  <c:v>716100</c:v>
                </c:pt>
                <c:pt idx="16">
                  <c:v>763840</c:v>
                </c:pt>
                <c:pt idx="17">
                  <c:v>811580</c:v>
                </c:pt>
                <c:pt idx="18">
                  <c:v>859320</c:v>
                </c:pt>
                <c:pt idx="19">
                  <c:v>907060</c:v>
                </c:pt>
                <c:pt idx="20">
                  <c:v>954800</c:v>
                </c:pt>
                <c:pt idx="21">
                  <c:v>1002540</c:v>
                </c:pt>
                <c:pt idx="22">
                  <c:v>1050280</c:v>
                </c:pt>
                <c:pt idx="23">
                  <c:v>1098020</c:v>
                </c:pt>
                <c:pt idx="24">
                  <c:v>1145760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'Break even in sales dollars'!$E$13</c:f>
              <c:strCache>
                <c:ptCount val="1"/>
                <c:pt idx="0">
                  <c:v>Fixed Cost</c:v>
                </c:pt>
              </c:strCache>
            </c:strRef>
          </c:tx>
          <c:val>
            <c:numRef>
              <c:f>'Break even in sales dollars'!$E$14:$E$38</c:f>
              <c:numCache>
                <c:formatCode>"$"#,##0.00</c:formatCode>
                <c:ptCount val="25"/>
                <c:pt idx="0">
                  <c:v>361214</c:v>
                </c:pt>
                <c:pt idx="1">
                  <c:v>361214</c:v>
                </c:pt>
                <c:pt idx="2">
                  <c:v>361214</c:v>
                </c:pt>
                <c:pt idx="3">
                  <c:v>361214</c:v>
                </c:pt>
                <c:pt idx="4">
                  <c:v>361214</c:v>
                </c:pt>
                <c:pt idx="5">
                  <c:v>361214</c:v>
                </c:pt>
                <c:pt idx="6">
                  <c:v>361214</c:v>
                </c:pt>
                <c:pt idx="7">
                  <c:v>361214</c:v>
                </c:pt>
                <c:pt idx="8">
                  <c:v>361214</c:v>
                </c:pt>
                <c:pt idx="9">
                  <c:v>361214</c:v>
                </c:pt>
                <c:pt idx="10">
                  <c:v>361214</c:v>
                </c:pt>
                <c:pt idx="11">
                  <c:v>361214</c:v>
                </c:pt>
                <c:pt idx="12">
                  <c:v>361214</c:v>
                </c:pt>
                <c:pt idx="13">
                  <c:v>361214</c:v>
                </c:pt>
                <c:pt idx="14">
                  <c:v>361214</c:v>
                </c:pt>
                <c:pt idx="15">
                  <c:v>361214</c:v>
                </c:pt>
                <c:pt idx="16">
                  <c:v>361214</c:v>
                </c:pt>
                <c:pt idx="17">
                  <c:v>361214</c:v>
                </c:pt>
                <c:pt idx="18">
                  <c:v>361214</c:v>
                </c:pt>
                <c:pt idx="19">
                  <c:v>361214</c:v>
                </c:pt>
                <c:pt idx="20">
                  <c:v>361214</c:v>
                </c:pt>
                <c:pt idx="21">
                  <c:v>361214</c:v>
                </c:pt>
                <c:pt idx="22">
                  <c:v>361214</c:v>
                </c:pt>
                <c:pt idx="23">
                  <c:v>361214</c:v>
                </c:pt>
                <c:pt idx="24">
                  <c:v>361214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'Break even in sales dollars'!$F$13</c:f>
              <c:strCache>
                <c:ptCount val="1"/>
                <c:pt idx="0">
                  <c:v>Total Cost</c:v>
                </c:pt>
              </c:strCache>
            </c:strRef>
          </c:tx>
          <c:val>
            <c:numRef>
              <c:f>'Break even in sales dollars'!$F$14:$F$38</c:f>
              <c:numCache>
                <c:formatCode>"$"#,##0.00</c:formatCode>
                <c:ptCount val="25"/>
                <c:pt idx="0">
                  <c:v>361214</c:v>
                </c:pt>
                <c:pt idx="1">
                  <c:v>408954</c:v>
                </c:pt>
                <c:pt idx="2">
                  <c:v>456694</c:v>
                </c:pt>
                <c:pt idx="3">
                  <c:v>504434</c:v>
                </c:pt>
                <c:pt idx="4">
                  <c:v>552174</c:v>
                </c:pt>
                <c:pt idx="5">
                  <c:v>599914</c:v>
                </c:pt>
                <c:pt idx="6">
                  <c:v>647654</c:v>
                </c:pt>
                <c:pt idx="7">
                  <c:v>695394</c:v>
                </c:pt>
                <c:pt idx="8">
                  <c:v>743134</c:v>
                </c:pt>
                <c:pt idx="9">
                  <c:v>790874</c:v>
                </c:pt>
                <c:pt idx="10">
                  <c:v>838614</c:v>
                </c:pt>
                <c:pt idx="11">
                  <c:v>886354</c:v>
                </c:pt>
                <c:pt idx="12">
                  <c:v>934094</c:v>
                </c:pt>
                <c:pt idx="13">
                  <c:v>981834</c:v>
                </c:pt>
                <c:pt idx="14">
                  <c:v>1029574</c:v>
                </c:pt>
                <c:pt idx="15">
                  <c:v>1077314</c:v>
                </c:pt>
                <c:pt idx="16">
                  <c:v>1125054</c:v>
                </c:pt>
                <c:pt idx="17">
                  <c:v>1172794</c:v>
                </c:pt>
                <c:pt idx="18">
                  <c:v>1220534</c:v>
                </c:pt>
                <c:pt idx="19">
                  <c:v>1268274</c:v>
                </c:pt>
                <c:pt idx="20">
                  <c:v>1316014</c:v>
                </c:pt>
                <c:pt idx="21">
                  <c:v>1363754</c:v>
                </c:pt>
                <c:pt idx="22">
                  <c:v>1411494</c:v>
                </c:pt>
                <c:pt idx="23">
                  <c:v>1459234</c:v>
                </c:pt>
                <c:pt idx="24">
                  <c:v>1506974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4832016"/>
        <c:axId val="434832408"/>
      </c:lineChart>
      <c:catAx>
        <c:axId val="4348320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Units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4832408"/>
        <c:crosses val="autoZero"/>
        <c:auto val="1"/>
        <c:lblAlgn val="ctr"/>
        <c:lblOffset val="100"/>
        <c:noMultiLvlLbl val="0"/>
      </c:catAx>
      <c:valAx>
        <c:axId val="434832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Dollars</a:t>
                </a:r>
              </a:p>
            </c:rich>
          </c:tx>
          <c:layout/>
          <c:overlay val="0"/>
        </c:title>
        <c:numFmt formatCode="&quot;$&quot;#,##0.00" sourceLinked="1"/>
        <c:majorTickMark val="out"/>
        <c:minorTickMark val="none"/>
        <c:tickLblPos val="nextTo"/>
        <c:crossAx val="434832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0.77584</cdr:x>
      <cdr:y>0.24805</cdr:y>
    </cdr:from>
    <cdr:to>
      <cdr:x>0.80197</cdr:x>
      <cdr:y>0.30057</cdr:y>
    </cdr:to>
    <cdr:sp macro="" textlink="">
      <cdr:nvSpPr>
        <cdr:cNvPr id="2" name="5-Point Star 1"/>
        <cdr:cNvSpPr/>
      </cdr:nvSpPr>
      <cdr:spPr>
        <a:xfrm xmlns:a="http://schemas.openxmlformats.org/drawingml/2006/main">
          <a:off x="7265832" y="1155545"/>
          <a:ext cx="244699" cy="244698"/>
        </a:xfrm>
        <a:prstGeom xmlns:a="http://schemas.openxmlformats.org/drawingml/2006/main" prst="star5">
          <a:avLst/>
        </a:prstGeom>
      </cdr:spPr>
      <cdr:style>
        <a:lnRef xmlns:a="http://schemas.openxmlformats.org/drawingml/2006/main" idx="2">
          <a:schemeClr val="dk1">
            <a:shade val="50000"/>
          </a:schemeClr>
        </a:lnRef>
        <a:fillRef xmlns:a="http://schemas.openxmlformats.org/drawingml/2006/main" idx="1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solidFill>
              <a:sysClr val="windowText" lastClr="00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8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7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2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7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5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1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2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9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9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D717-8679-4862-83CB-26A65BED637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A09BA-3164-46C1-A723-2598C8D20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0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8.jpeg"/><Relationship Id="rId7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Relationship Id="rId9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347" y="1480106"/>
            <a:ext cx="2926553" cy="229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8167" y="6015749"/>
            <a:ext cx="11641700" cy="564644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82 Turkey Lane </a:t>
            </a:r>
            <a:r>
              <a:rPr lang="en-US" sz="1200" b="1" dirty="0" smtClean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, Cold </a:t>
            </a:r>
            <a:r>
              <a:rPr lang="en-US" sz="1200" b="1" dirty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Spring Harbor, NY, </a:t>
            </a:r>
            <a:r>
              <a:rPr lang="en-US" sz="1200" b="1" dirty="0" smtClean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 11743 								     631-367-6993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b="1" dirty="0" smtClean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Harborsoundny.weebly.com</a:t>
            </a:r>
            <a:r>
              <a:rPr lang="en-US" sz="1200" dirty="0" smtClean="0">
                <a:solidFill>
                  <a:srgbClr val="FFFFFF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 				</a:t>
            </a:r>
            <a:r>
              <a:rPr lang="en-US" sz="1200" b="1" dirty="0" smtClean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Twitter</a:t>
            </a:r>
            <a:r>
              <a:rPr lang="en-US" sz="1200" dirty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: </a:t>
            </a:r>
            <a:r>
              <a:rPr lang="en-US" sz="1200" dirty="0">
                <a:solidFill>
                  <a:srgbClr val="FFFFFF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@</a:t>
            </a:r>
            <a:r>
              <a:rPr lang="en-US" sz="1200" b="1" dirty="0" err="1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HarborSound_NY</a:t>
            </a:r>
            <a:r>
              <a:rPr lang="en-US" sz="1200" dirty="0">
                <a:solidFill>
                  <a:srgbClr val="FFFFFF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FFFF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	  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                    </a:t>
            </a:r>
            <a:r>
              <a:rPr lang="en-US" sz="1200" b="1" dirty="0" smtClean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Harborsoundenterprises.ny@veinternational.org</a:t>
            </a:r>
            <a:endParaRPr lang="en-US" sz="1000" dirty="0">
              <a:solidFill>
                <a:srgbClr val="242852"/>
              </a:solidFill>
              <a:effectLst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ea typeface="Meiryo" panose="020B0604030504040204" pitchFamily="34" charset="-128"/>
                <a:cs typeface="Times New Roman" panose="02020603050405020304" pitchFamily="18" charset="0"/>
              </a:rPr>
              <a:t>               </a:t>
            </a:r>
            <a:endParaRPr lang="en-US" sz="1000" dirty="0">
              <a:solidFill>
                <a:srgbClr val="242852"/>
              </a:solidFill>
              <a:effectLst/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28789" y="8140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rgbClr val="242852"/>
                </a:solidFill>
                <a:effectLst/>
                <a:latin typeface="Trebuchet MS" panose="020B0603020202020204" pitchFamily="34" charset="0"/>
                <a:ea typeface="Meiryo" panose="020B0604030504040204" pitchFamily="34" charset="-128"/>
                <a:cs typeface="Times New Roman" panose="02020603050405020304" pitchFamily="18" charset="0"/>
              </a:rPr>
              <a:t/>
            </a:r>
            <a:b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rgbClr val="242852"/>
                </a:solidFill>
                <a:effectLst/>
                <a:latin typeface="Trebuchet MS" panose="020B0603020202020204" pitchFamily="34" charset="0"/>
                <a:ea typeface="Meiryo" panose="020B0604030504040204" pitchFamily="34" charset="-128"/>
                <a:cs typeface="Times New Roman" panose="02020603050405020304" pitchFamily="18" charset="0"/>
              </a:rPr>
            </a:br>
            <a:endParaRPr kumimoji="0" lang="en-US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11918" y="4620292"/>
            <a:ext cx="51941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242852"/>
                </a:solidFill>
                <a:effectLst/>
                <a:latin typeface="Bodoni MT Black" panose="02070A03080606020203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  <a:t>Harbor Sound Enterprises</a:t>
            </a:r>
            <a:endParaRPr kumimoji="0" lang="en-US" altLang="ja-JP" sz="2400" b="0" i="1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Broadway" panose="04040905080B02020502" pitchFamily="82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roadway" panose="04040905080B02020502" pitchFamily="82" charset="0"/>
                <a:ea typeface="Meiryo" panose="020B0604030504040204" pitchFamily="34" charset="-128"/>
                <a:cs typeface="Times New Roman" panose="02020603050405020304" pitchFamily="18" charset="0"/>
              </a:rPr>
              <a:t>“Raising the Bars”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5098638"/>
            <a:ext cx="216726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1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Broadway" panose="04040905080B02020502" pitchFamily="82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Frame 2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32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481997"/>
              </p:ext>
            </p:extLst>
          </p:nvPr>
        </p:nvGraphicFramePr>
        <p:xfrm>
          <a:off x="1838817" y="462088"/>
          <a:ext cx="8127999" cy="61603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07414"/>
                <a:gridCol w="3374265"/>
                <a:gridCol w="3746320"/>
              </a:tblGrid>
              <a:tr h="30208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STRENGTHS 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B-Corp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Growing market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Large market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Enthusiastic employees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concept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WEAKNESSES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Business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previous experience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Slow start for sales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Lots of competition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Intricate product development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0208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OPPORTUNITIES</a:t>
                      </a: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as a marketing tool; website, twitter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Seasonal high demand of the product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loyalty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Increased investment opportunities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Growing Market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THREATS</a:t>
                      </a: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Competition</a:t>
                      </a: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experienced companies</a:t>
                      </a: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Rising material prices</a:t>
                      </a: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Business</a:t>
                      </a: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Businesses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 rot="16200000">
            <a:off x="1092587" y="1711964"/>
            <a:ext cx="24739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</a:rPr>
              <a:t>Internal Origin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1139301" y="4769063"/>
            <a:ext cx="23805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External Origin</a:t>
            </a:r>
            <a:endParaRPr lang="en-US" sz="2600" dirty="0"/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859" y="230189"/>
            <a:ext cx="1041322" cy="81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ame 5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2152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i="1" dirty="0" smtClean="0"/>
              <a:t>External Environment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8803"/>
            <a:ext cx="5073203" cy="550245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Current </a:t>
            </a:r>
            <a:r>
              <a:rPr lang="en-US" b="1" dirty="0"/>
              <a:t>Economic Conditions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global home audio equipment </a:t>
            </a:r>
            <a:r>
              <a:rPr lang="en-US" dirty="0" smtClean="0"/>
              <a:t>market </a:t>
            </a:r>
            <a:r>
              <a:rPr lang="en-US" dirty="0"/>
              <a:t>shown in the graph below, from </a:t>
            </a:r>
            <a:r>
              <a:rPr lang="en-US" dirty="0" smtClean="0"/>
              <a:t>2012-2019. Steady </a:t>
            </a:r>
            <a:r>
              <a:rPr lang="en-US" u="sng" dirty="0"/>
              <a:t>increasing trend </a:t>
            </a:r>
            <a:r>
              <a:rPr lang="en-US" dirty="0"/>
              <a:t>starting at 15.94 billion USD.</a:t>
            </a:r>
          </a:p>
        </p:txBody>
      </p:sp>
      <p:pic>
        <p:nvPicPr>
          <p:cNvPr id="4" name="Picture 3" descr="https://lh3.googleusercontent.com/a9LhKeJVAzuLDi1VWBPEOsH3hr7aMYxqpROfcqVD-DH3zco826zf5QH9l4KnN4gA_v8sxDBT_RZgV6KGGghVLSVuEwTJM-CHeArGNiWkz7XuQ9yr8mD_HvuRMZymzpfRTmr2HRj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847" y="1958349"/>
            <a:ext cx="5667375" cy="330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32" y="230188"/>
            <a:ext cx="1037449" cy="81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ame 5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58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4445" y="1126673"/>
            <a:ext cx="4168462" cy="44498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trend </a:t>
            </a:r>
            <a:r>
              <a:rPr lang="en-US" dirty="0"/>
              <a:t>line for the </a:t>
            </a:r>
            <a:r>
              <a:rPr lang="en-US" dirty="0" smtClean="0"/>
              <a:t>GDP.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</a:t>
            </a:r>
            <a:r>
              <a:rPr lang="en-US" dirty="0" smtClean="0"/>
              <a:t>ecreasing </a:t>
            </a:r>
            <a:r>
              <a:rPr lang="en-US" dirty="0"/>
              <a:t>from 2014-2017 from 2.5%to 1.8</a:t>
            </a:r>
            <a:r>
              <a:rPr lang="en-US" dirty="0" smtClean="0"/>
              <a:t>%.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Unfavorable for new business.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Results from election may impact companies favorably.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0761" y="592427"/>
            <a:ext cx="48810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/>
              <a:t>External Environment </a:t>
            </a:r>
            <a:endParaRPr lang="en-US" sz="4000" i="1" dirty="0"/>
          </a:p>
        </p:txBody>
      </p:sp>
      <p:pic>
        <p:nvPicPr>
          <p:cNvPr id="5" name="docs-internal-guid-b2819e53-ffb6-5d34-ee3e-f82f84a22e96" descr="http://cdn.tradingeconomics.com/charts/united-states-gdp-growth-forecast.png?s=gdp+cqoq&amp;v=201603261708n&amp;forecast=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07" y="2125014"/>
            <a:ext cx="7212169" cy="356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8512" y="230188"/>
            <a:ext cx="856670" cy="671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ame 6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42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External Environment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865" y="1724180"/>
            <a:ext cx="4545170" cy="51338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Today’s </a:t>
            </a:r>
            <a:r>
              <a:rPr lang="en-US" dirty="0"/>
              <a:t>disposable income sits at over $11,800 </a:t>
            </a:r>
            <a:r>
              <a:rPr lang="en-US" dirty="0" smtClean="0"/>
              <a:t>billion.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$10,860 billion in 2008.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Consumers are more able and willing to spend their money.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Favorable trend.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docs-internal-guid-b2819e53-ffb6-dfc4-31f2-5df6f7f48400" descr="https://lh3.googleusercontent.com/p8gYaZsUt4kDapy-PAfGpM5M2nYgZIlbDKGGarrrCOLaWbqoWRhCvx1kCPNtJPRc8Kr5dq_UZMO0N5iRRdBX5dnOiyqBJy34JGeSWX_JwBiRcWRiZBPlZNiHA7rPmz_aCWPLOt-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03711"/>
            <a:ext cx="6072925" cy="3130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652" y="230188"/>
            <a:ext cx="1267530" cy="99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ame 5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76234" cy="1325563"/>
          </a:xfrm>
        </p:spPr>
        <p:txBody>
          <a:bodyPr>
            <a:normAutofit/>
          </a:bodyPr>
          <a:lstStyle/>
          <a:p>
            <a:r>
              <a:rPr lang="en-US" i="1" dirty="0" smtClean="0"/>
              <a:t>Real Industry Analysis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335110" y="2005408"/>
            <a:ext cx="9289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 </a:t>
            </a: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Bluetooth Speaker market is expected to grow at a CAGR of </a:t>
            </a:r>
            <a:r>
              <a:rPr lang="en-US" sz="24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38.73% during </a:t>
            </a: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forecast period 2014-2019</a:t>
            </a:r>
            <a:r>
              <a:rPr lang="en-US" sz="24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err="1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TechNavio</a:t>
            </a:r>
            <a:r>
              <a:rPr lang="en-US" sz="24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Analyst Forecast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previous years such as 2015, speaker systems held the </a:t>
            </a:r>
            <a:r>
              <a:rPr lang="en-US" sz="2400" b="1" u="sng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largest</a:t>
            </a: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market size. </a:t>
            </a:r>
            <a:endParaRPr lang="en-US" sz="2400" dirty="0" smtClean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ABI research, the speaker market is projected to be worth nearly $61 million by 2018. </a:t>
            </a:r>
            <a:endParaRPr lang="en-US" sz="2400" dirty="0">
              <a:solidFill>
                <a:srgbClr val="242852"/>
              </a:solidFill>
              <a:effectLst/>
              <a:latin typeface="Trebuchet MS" panose="020B0603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24" y="230188"/>
            <a:ext cx="1185358" cy="928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ame 5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493290"/>
              </p:ext>
            </p:extLst>
          </p:nvPr>
        </p:nvGraphicFramePr>
        <p:xfrm>
          <a:off x="2402089" y="163927"/>
          <a:ext cx="7867364" cy="662940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3852202"/>
                <a:gridCol w="90752"/>
                <a:gridCol w="3924410"/>
              </a:tblGrid>
              <a:tr h="28905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Key Regions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APAC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Europe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Key Vendors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Bose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Harman International Industries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Philips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Sennheiser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Electronic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Sony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6983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Other Prominent Vendors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9759">
                <a:tc gridSpan="2">
                  <a:txBody>
                    <a:bodyPr/>
                    <a:lstStyle/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Apple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LG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Panasonic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Plantronics</a:t>
                      </a:r>
                    </a:p>
                    <a:p>
                      <a:pPr marL="342900" marR="0" lvl="0" indent="-34290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Polk Audio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Samsung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Shure</a:t>
                      </a: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Vizio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Voxx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1153675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Market Driver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Increased Convenience</a:t>
                      </a:r>
                    </a:p>
                    <a:p>
                      <a:pPr marL="457200" marR="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Market Challenge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marR="0" lvl="0" indent="-3429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Limited Range</a:t>
                      </a:r>
                    </a:p>
                    <a:p>
                      <a:pPr marL="457200" marR="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67075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576" y="374942"/>
            <a:ext cx="906926" cy="71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ame 6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4734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Virtual </a:t>
            </a:r>
            <a:r>
              <a:rPr lang="en-US" i="1" dirty="0"/>
              <a:t>Industry Analysis:</a:t>
            </a:r>
            <a:r>
              <a:rPr lang="en-US" dirty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4000" dirty="0"/>
              <a:t>V</a:t>
            </a:r>
            <a:r>
              <a:rPr lang="en-US" sz="4000" dirty="0" smtClean="0"/>
              <a:t>ery </a:t>
            </a:r>
            <a:r>
              <a:rPr lang="en-US" sz="4000" dirty="0"/>
              <a:t>few </a:t>
            </a:r>
            <a:r>
              <a:rPr lang="en-US" sz="4000" dirty="0" smtClean="0"/>
              <a:t>competitors (TRUBLU tech.) </a:t>
            </a:r>
            <a:r>
              <a:rPr lang="en-US" sz="4000" dirty="0"/>
              <a:t>in the Virtual </a:t>
            </a:r>
            <a:r>
              <a:rPr lang="en-US" sz="4000" dirty="0" smtClean="0"/>
              <a:t>     Enterprise </a:t>
            </a:r>
            <a:r>
              <a:rPr lang="en-US" sz="4000" dirty="0"/>
              <a:t>market. </a:t>
            </a:r>
            <a:endParaRPr lang="en-US" sz="4000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4000" dirty="0" smtClean="0"/>
              <a:t>Minimal overlap of product.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258" y="230188"/>
            <a:ext cx="1168924" cy="91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0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Marketing Plan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093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 smtClean="0"/>
              <a:t>Target </a:t>
            </a:r>
            <a:r>
              <a:rPr lang="en-US" b="1" dirty="0"/>
              <a:t>Market and Market Segments (Our Industry):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Superstores and private </a:t>
            </a:r>
            <a:r>
              <a:rPr lang="en-US" dirty="0"/>
              <a:t>shops </a:t>
            </a:r>
            <a:r>
              <a:rPr lang="en-US" dirty="0" smtClean="0"/>
              <a:t>interested </a:t>
            </a:r>
            <a:r>
              <a:rPr lang="en-US" dirty="0"/>
              <a:t>in new </a:t>
            </a:r>
            <a:r>
              <a:rPr lang="en-US" dirty="0" smtClean="0"/>
              <a:t>technology and the music industry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Focused </a:t>
            </a:r>
            <a:r>
              <a:rPr lang="en-US" dirty="0"/>
              <a:t>on selling our </a:t>
            </a:r>
            <a:r>
              <a:rPr lang="en-US" dirty="0" smtClean="0"/>
              <a:t>product </a:t>
            </a:r>
            <a:r>
              <a:rPr lang="en-US" dirty="0"/>
              <a:t>to 15- 40 year </a:t>
            </a:r>
            <a:r>
              <a:rPr lang="en-US" dirty="0" smtClean="0"/>
              <a:t>olds.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C</a:t>
            </a:r>
            <a:r>
              <a:rPr lang="en-US" dirty="0" smtClean="0"/>
              <a:t>ompetitively priced products available to any buyer.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M</a:t>
            </a:r>
            <a:r>
              <a:rPr lang="en-US" dirty="0" smtClean="0"/>
              <a:t>ain </a:t>
            </a:r>
            <a:r>
              <a:rPr lang="en-US" dirty="0"/>
              <a:t>consumers are located primarily in densely populated urban areas along the east coast. </a:t>
            </a:r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9126" y="230189"/>
            <a:ext cx="1136055" cy="89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0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56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i="1" dirty="0" smtClean="0"/>
              <a:t>Marketing Mix: </a:t>
            </a:r>
            <a:r>
              <a:rPr lang="en-US" i="1" dirty="0"/>
              <a:t>(Product, Pricing, Placement)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222"/>
            <a:ext cx="6477000" cy="4971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/>
              <a:t>Our 5 products: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4 speakers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1 headphone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497" y="3552579"/>
            <a:ext cx="1721030" cy="1756377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939" y="1533627"/>
            <a:ext cx="2720650" cy="2018952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055" y="4118794"/>
            <a:ext cx="2055191" cy="1680211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564" y="1463191"/>
            <a:ext cx="2913673" cy="2089388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551" y="4225869"/>
            <a:ext cx="2031461" cy="1722803"/>
          </a:xfrm>
          <a:prstGeom prst="rect">
            <a:avLst/>
          </a:prstGeom>
        </p:spPr>
      </p:pic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2692" y="230188"/>
            <a:ext cx="1152489" cy="9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rame 9"/>
          <p:cNvSpPr/>
          <p:nvPr/>
        </p:nvSpPr>
        <p:spPr>
          <a:xfrm>
            <a:off x="110836" y="95259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984435" y="3552579"/>
            <a:ext cx="1554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Party Box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984435" y="6032009"/>
            <a:ext cx="1784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Boat Box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444773" y="3690763"/>
            <a:ext cx="2170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Popo Magnet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0141527" y="4887158"/>
            <a:ext cx="2050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Jukebox 2.0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981645" y="5464046"/>
            <a:ext cx="3095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Wireless Headphone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76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i="1" dirty="0" smtClean="0"/>
              <a:t>Marketing Mix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38336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Publicity scheme: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Our </a:t>
            </a:r>
            <a:r>
              <a:rPr lang="en-US" dirty="0"/>
              <a:t>Twitter(@</a:t>
            </a:r>
            <a:r>
              <a:rPr lang="en-US" dirty="0" err="1"/>
              <a:t>HarborSound_NY</a:t>
            </a:r>
            <a:r>
              <a:rPr lang="en-US" dirty="0"/>
              <a:t>)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Our website(harborsoundny.weebly.com)</a:t>
            </a:r>
            <a:endParaRPr lang="en-US" dirty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Enter </a:t>
            </a:r>
            <a:r>
              <a:rPr lang="en-US" dirty="0"/>
              <a:t>into contracts with local vendors to distribute our products locally as part of our non VE sales projection. </a:t>
            </a:r>
            <a:endParaRPr lang="en-US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Themed </a:t>
            </a:r>
            <a:r>
              <a:rPr lang="en-US" dirty="0"/>
              <a:t>monthly sales will take place within our school environment to further increase non-VE sales. </a:t>
            </a:r>
          </a:p>
          <a:p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24" y="230188"/>
            <a:ext cx="1185358" cy="928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5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Executive Summary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3797"/>
            <a:ext cx="10515600" cy="4773166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/>
              <a:t>A</a:t>
            </a:r>
            <a:r>
              <a:rPr lang="en-US" dirty="0" smtClean="0"/>
              <a:t> revolutionary new speaker </a:t>
            </a:r>
            <a:r>
              <a:rPr lang="en-US" dirty="0"/>
              <a:t>company. </a:t>
            </a:r>
            <a:endParaRPr lang="en-US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Excellent </a:t>
            </a:r>
            <a:r>
              <a:rPr lang="en-US" dirty="0"/>
              <a:t>sound and performance is our main </a:t>
            </a:r>
            <a:r>
              <a:rPr lang="en-US" dirty="0" smtClean="0"/>
              <a:t>focus.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All of our employees </a:t>
            </a:r>
            <a:r>
              <a:rPr lang="en-US" dirty="0"/>
              <a:t>at Harbor Sound Enterprises are music enthusiasts. </a:t>
            </a:r>
            <a:endParaRPr lang="en-US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We </a:t>
            </a:r>
            <a:r>
              <a:rPr lang="en-US" dirty="0"/>
              <a:t>pride ourselves in modern efficiency of our </a:t>
            </a:r>
            <a:r>
              <a:rPr lang="en-US" dirty="0" smtClean="0"/>
              <a:t>products.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Witness Harbor Sound Enterprises raise the bar.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258" y="230188"/>
            <a:ext cx="1168924" cy="91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15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763"/>
            <a:ext cx="10515600" cy="1325563"/>
          </a:xfrm>
        </p:spPr>
        <p:txBody>
          <a:bodyPr/>
          <a:lstStyle/>
          <a:p>
            <a:r>
              <a:rPr lang="en-US" i="1" dirty="0" smtClean="0"/>
              <a:t>Promotion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657"/>
            <a:ext cx="10515600" cy="52829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Encourage sales through multiple promotional efforts.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Some </a:t>
            </a:r>
            <a:r>
              <a:rPr lang="en-US" dirty="0"/>
              <a:t>of our strategies will include</a:t>
            </a:r>
            <a:r>
              <a:rPr lang="en-US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u="sng" dirty="0"/>
              <a:t>Commercial Advertisements</a:t>
            </a:r>
            <a:r>
              <a:rPr lang="en-US" dirty="0"/>
              <a:t>: </a:t>
            </a:r>
            <a:r>
              <a:rPr lang="en-US" dirty="0" smtClean="0"/>
              <a:t> produce </a:t>
            </a:r>
            <a:r>
              <a:rPr lang="en-US" dirty="0"/>
              <a:t>monthly mini commercials to be run during our morning announcements to promote in house non-VE sales.</a:t>
            </a:r>
            <a:endParaRPr lang="en-US" b="1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u="sng" dirty="0"/>
              <a:t>Seasonal Sale Opportunities</a:t>
            </a:r>
            <a:r>
              <a:rPr lang="en-US" dirty="0"/>
              <a:t>: </a:t>
            </a:r>
            <a:r>
              <a:rPr lang="en-US" dirty="0" smtClean="0"/>
              <a:t>Holiday promotions</a:t>
            </a:r>
            <a:endParaRPr lang="en-US" b="1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u="sng" dirty="0"/>
              <a:t>Free Months of Music streaming</a:t>
            </a:r>
            <a:r>
              <a:rPr lang="en-US" dirty="0"/>
              <a:t>: Motivate our customers to purchase our products by a specific date by offering short term free music streaming such as Spotify, Pandora or XM </a:t>
            </a:r>
            <a:r>
              <a:rPr lang="en-US" dirty="0" smtClean="0"/>
              <a:t>radio that is built into our speakers</a:t>
            </a:r>
            <a:endParaRPr lang="en-US" b="1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u="sng" dirty="0"/>
              <a:t>VE Partner promotional Events</a:t>
            </a:r>
            <a:r>
              <a:rPr lang="en-US" dirty="0"/>
              <a:t>: Through partnerships with other VE companies such as local tailgate company, </a:t>
            </a:r>
            <a:r>
              <a:rPr lang="en-US" dirty="0" smtClean="0"/>
              <a:t>we can promote our products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9824" y="230188"/>
            <a:ext cx="1185358" cy="928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7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038"/>
            <a:ext cx="10515600" cy="1325563"/>
          </a:xfrm>
        </p:spPr>
        <p:txBody>
          <a:bodyPr/>
          <a:lstStyle/>
          <a:p>
            <a:r>
              <a:rPr lang="en-US" i="1" dirty="0" smtClean="0"/>
              <a:t>Business Risks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0601"/>
            <a:ext cx="10515600" cy="51289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3200" dirty="0" smtClean="0"/>
              <a:t>Concern over raw materials used for production, possible recall.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A </a:t>
            </a:r>
            <a:r>
              <a:rPr lang="en-US" sz="3200" dirty="0"/>
              <a:t>recall could cause major profit losses and/or a loss of business. </a:t>
            </a:r>
            <a:endParaRPr lang="en-US" sz="32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In </a:t>
            </a:r>
            <a:r>
              <a:rPr lang="en-US" sz="3200" dirty="0"/>
              <a:t>case of a shift in certain product demands, we must actively monitor the number of sales of each specific product regularly</a:t>
            </a:r>
            <a:r>
              <a:rPr lang="en-US" sz="3200" dirty="0" smtClean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Chance of factory issues.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010" y="230188"/>
            <a:ext cx="951171" cy="74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Break Even Analysis</a:t>
            </a:r>
            <a:endParaRPr lang="en-US" i="1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390" y="230188"/>
            <a:ext cx="1201792" cy="94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49208"/>
              </p:ext>
            </p:extLst>
          </p:nvPr>
        </p:nvGraphicFramePr>
        <p:xfrm>
          <a:off x="1569075" y="1690687"/>
          <a:ext cx="9365087" cy="4658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Frame 5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869490" y="323654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BE = 1.4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65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9" t="5778" r="7805" b="2024"/>
          <a:stretch/>
        </p:blipFill>
        <p:spPr bwMode="auto">
          <a:xfrm>
            <a:off x="476520" y="124282"/>
            <a:ext cx="11307650" cy="65836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Frame 2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819" y="0"/>
            <a:ext cx="7285150" cy="6695327"/>
          </a:xfrm>
          <a:prstGeom prst="rect">
            <a:avLst/>
          </a:prstGeom>
        </p:spPr>
      </p:pic>
      <p:sp>
        <p:nvSpPr>
          <p:cNvPr id="3" name="Frame 2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6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262" y="1967331"/>
            <a:ext cx="2194915" cy="172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38351" y="7863840"/>
            <a:ext cx="4779169" cy="721519"/>
          </a:xfrm>
          <a:prstGeom prst="rect">
            <a:avLst/>
          </a:prstGeom>
          <a:solidFill>
            <a:srgbClr val="99CCFF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vert="horz" wrap="square" lIns="68580" tIns="34290" rIns="68580" bIns="3429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450"/>
              </a:spcAft>
            </a:pPr>
            <a:r>
              <a:rPr lang="en-US" sz="900" b="1">
                <a:solidFill>
                  <a:srgbClr val="000000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82 Turkey Lane 		      			 	       Cold Spring Harbor, NY, 11743                              631-367-6993  </a:t>
            </a:r>
            <a:r>
              <a:rPr lang="en-US" sz="900">
                <a:solidFill>
                  <a:srgbClr val="FFFFFF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 					</a:t>
            </a:r>
            <a:r>
              <a:rPr lang="en-US" sz="900" b="1">
                <a:solidFill>
                  <a:srgbClr val="000000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	 	 Harborsoundny.weebly.com</a:t>
            </a:r>
            <a:r>
              <a:rPr lang="en-US" sz="900">
                <a:solidFill>
                  <a:srgbClr val="FFFFFF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900" b="1">
                <a:solidFill>
                  <a:srgbClr val="000000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Twitter</a:t>
            </a:r>
            <a:r>
              <a:rPr lang="en-US" sz="900">
                <a:solidFill>
                  <a:srgbClr val="000000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: </a:t>
            </a:r>
            <a:r>
              <a:rPr lang="en-US" sz="900">
                <a:solidFill>
                  <a:srgbClr val="FFFFFF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900" b="1">
                <a:solidFill>
                  <a:srgbClr val="000000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@HarborSound_NY</a:t>
            </a:r>
            <a:r>
              <a:rPr lang="en-US" sz="900">
                <a:solidFill>
                  <a:srgbClr val="FFFFFF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        </a:t>
            </a:r>
            <a:r>
              <a:rPr lang="en-US" sz="900">
                <a:solidFill>
                  <a:srgbClr val="000000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       </a:t>
            </a:r>
            <a:r>
              <a:rPr lang="en-US" sz="900" b="1">
                <a:solidFill>
                  <a:srgbClr val="000000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Harborsoundenterprises.ny@veinternational.org</a:t>
            </a:r>
            <a:endParaRPr lang="en-US" sz="750">
              <a:solidFill>
                <a:srgbClr val="242852"/>
              </a:solidFill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450"/>
              </a:spcAft>
            </a:pPr>
            <a:r>
              <a:rPr lang="en-US" sz="900">
                <a:solidFill>
                  <a:srgbClr val="000000"/>
                </a:solidFill>
                <a:ea typeface="Meiryo" panose="020B0604030504040204" pitchFamily="34" charset="-128"/>
                <a:cs typeface="Times New Roman" panose="02020603050405020304" pitchFamily="18" charset="0"/>
              </a:rPr>
              <a:t>               </a:t>
            </a:r>
            <a:endParaRPr lang="en-US" sz="750">
              <a:solidFill>
                <a:srgbClr val="242852"/>
              </a:solidFill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30126" y="892396"/>
            <a:ext cx="13856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hangingPunct="0"/>
            <a:r>
              <a:rPr lang="en-US" altLang="ja-JP" sz="900">
                <a:solidFill>
                  <a:srgbClr val="242852"/>
                </a:solidFill>
                <a:latin typeface="Trebuchet MS" panose="020B0603020202020204" pitchFamily="34" charset="0"/>
                <a:ea typeface="Meiryo" panose="020B0604030504040204" pitchFamily="34" charset="-128"/>
                <a:cs typeface="Times New Roman" panose="02020603050405020304" pitchFamily="18" charset="0"/>
              </a:rPr>
              <a:t/>
            </a:r>
            <a:br>
              <a:rPr lang="en-US" altLang="ja-JP" sz="900">
                <a:solidFill>
                  <a:srgbClr val="242852"/>
                </a:solidFill>
                <a:latin typeface="Trebuchet MS" panose="020B0603020202020204" pitchFamily="34" charset="0"/>
                <a:ea typeface="Meiryo" panose="020B0604030504040204" pitchFamily="34" charset="-128"/>
                <a:cs typeface="Times New Roman" panose="02020603050405020304" pitchFamily="18" charset="0"/>
              </a:rPr>
            </a:br>
            <a:endParaRPr lang="en-US" altLang="ja-JP" sz="135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157940" y="4322469"/>
            <a:ext cx="3895649" cy="62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hangingPunct="0"/>
            <a:r>
              <a:rPr lang="en-US" altLang="ja-JP" dirty="0">
                <a:solidFill>
                  <a:srgbClr val="242852"/>
                </a:solidFill>
                <a:latin typeface="Bodoni MT Black" panose="02070A03080606020203" pitchFamily="18" charset="0"/>
                <a:ea typeface="Meiryo" panose="020B0604030504040204" pitchFamily="34" charset="-128"/>
                <a:cs typeface="Times New Roman" panose="02020603050405020304" pitchFamily="18" charset="0"/>
              </a:rPr>
              <a:t>Harbor Sound Enterprises</a:t>
            </a:r>
            <a:endParaRPr lang="en-US" altLang="ja-JP" i="1" dirty="0">
              <a:solidFill>
                <a:srgbClr val="00B0F0"/>
              </a:solidFill>
              <a:latin typeface="Broadway" panose="04040905080B02020502" pitchFamily="82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algn="ctr" defTabSz="685800" eaLnBrk="0" hangingPunct="0"/>
            <a:r>
              <a:rPr lang="en-US" altLang="ja-JP" i="1" dirty="0">
                <a:solidFill>
                  <a:srgbClr val="00B0F0"/>
                </a:solidFill>
                <a:latin typeface="Broadway" panose="04040905080B02020502" pitchFamily="82" charset="0"/>
                <a:ea typeface="Meiryo" panose="020B0604030504040204" pitchFamily="34" charset="-128"/>
                <a:cs typeface="Times New Roman" panose="02020603050405020304" pitchFamily="18" charset="0"/>
              </a:rPr>
              <a:t>“Raising the Bars”</a:t>
            </a:r>
            <a:endParaRPr lang="en-US" altLang="ja-JP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0" y="4681230"/>
            <a:ext cx="167354" cy="40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endParaRPr lang="en-US" altLang="ja-JP" sz="1350" i="1" dirty="0">
              <a:solidFill>
                <a:srgbClr val="00B0F0"/>
              </a:solidFill>
              <a:latin typeface="Broadway" panose="04040905080B02020502" pitchFamily="82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defTabSz="685800" eaLnBrk="0" hangingPunct="0"/>
            <a:r>
              <a:rPr lang="en-US" altLang="ja-JP" sz="825" dirty="0"/>
              <a:t> </a:t>
            </a:r>
            <a:endParaRPr lang="en-US" altLang="ja-JP" sz="1350" dirty="0"/>
          </a:p>
        </p:txBody>
      </p:sp>
      <p:sp>
        <p:nvSpPr>
          <p:cNvPr id="8" name="Frame 7"/>
          <p:cNvSpPr/>
          <p:nvPr/>
        </p:nvSpPr>
        <p:spPr>
          <a:xfrm>
            <a:off x="124690" y="67549"/>
            <a:ext cx="11938521" cy="6638052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89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Credit- www.Raisingthebar.com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2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About the Business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Founded in September 2016 as a B-Corporation.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Located in Cold Spring Harbor, NY.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Revolutionized Bluetooth speakers.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Quality products at modest prices.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282" y="230188"/>
            <a:ext cx="1298900" cy="101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Mission Statement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941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provide and develop innovative high quality </a:t>
            </a:r>
            <a:r>
              <a:rPr lang="en-US" dirty="0" smtClean="0"/>
              <a:t>products.</a:t>
            </a: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To </a:t>
            </a:r>
            <a:r>
              <a:rPr lang="en-US" dirty="0"/>
              <a:t>be the best-in-class global provider and marketer of </a:t>
            </a:r>
            <a:r>
              <a:rPr lang="en-US" dirty="0" smtClean="0"/>
              <a:t>speakers.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Innovate and improve product development and </a:t>
            </a:r>
            <a:r>
              <a:rPr lang="en-US" dirty="0" smtClean="0"/>
              <a:t>brand.</a:t>
            </a: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To </a:t>
            </a:r>
            <a:r>
              <a:rPr lang="en-US" dirty="0"/>
              <a:t>conduct our company based on honesty and </a:t>
            </a:r>
            <a:r>
              <a:rPr lang="en-US" dirty="0" smtClean="0"/>
              <a:t>integrity.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To </a:t>
            </a:r>
            <a:r>
              <a:rPr lang="en-US" dirty="0"/>
              <a:t>exceed the needs and expectations of </a:t>
            </a:r>
            <a:r>
              <a:rPr lang="en-US" dirty="0" smtClean="0"/>
              <a:t>our customers.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To be the leading VE company in audio.</a:t>
            </a:r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348" y="230188"/>
            <a:ext cx="1316834" cy="103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7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81913"/>
              </p:ext>
            </p:extLst>
          </p:nvPr>
        </p:nvGraphicFramePr>
        <p:xfrm>
          <a:off x="1027644" y="246413"/>
          <a:ext cx="9597425" cy="6349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9681"/>
                <a:gridCol w="5017744"/>
              </a:tblGrid>
              <a:tr h="71950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Goals of the Business</a:t>
                      </a:r>
                      <a:endParaRPr lang="en-US" sz="24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Strategies to Achieve Goals</a:t>
                      </a:r>
                      <a:endParaRPr lang="en-US" sz="24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  <a:ea typeface="Meiryo" panose="020B060403050404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7254" marR="57254" marT="0" marB="0"/>
                </a:tc>
              </a:tr>
              <a:tr h="80344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dirty="0">
                          <a:effectLst/>
                        </a:rPr>
                        <a:t>Product Development</a:t>
                      </a:r>
                      <a:endParaRPr lang="en-US" sz="28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 Design and conduct surveys to better understand our customers </a:t>
                      </a:r>
                      <a:r>
                        <a:rPr lang="en-US" sz="1600" dirty="0" smtClean="0">
                          <a:effectLst/>
                        </a:rPr>
                        <a:t>wants</a:t>
                      </a:r>
                      <a:r>
                        <a:rPr lang="en-US" sz="1600" baseline="0" dirty="0" smtClean="0">
                          <a:effectLst/>
                        </a:rPr>
                        <a:t> so we can improve our speakers.</a:t>
                      </a:r>
                      <a:endParaRPr lang="en-US" sz="16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7254" marR="57254" marT="0" marB="0"/>
                </a:tc>
              </a:tr>
              <a:tr h="95677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dirty="0">
                          <a:effectLst/>
                        </a:rPr>
                        <a:t>Marketing and Promotion</a:t>
                      </a:r>
                      <a:endParaRPr lang="en-US" sz="28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 Design creative marketing material to attract customers. Develop clever marketing and promotional opportunities.</a:t>
                      </a:r>
                      <a:endParaRPr lang="en-US" sz="16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7254" marR="57254" marT="0" marB="0"/>
                </a:tc>
              </a:tr>
              <a:tr h="171289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dirty="0">
                          <a:effectLst/>
                        </a:rPr>
                        <a:t>Advertise our products</a:t>
                      </a:r>
                      <a:endParaRPr lang="en-US" sz="28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Create mini commercials to be broadcast on morning announcements 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Advertise on the main VE website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Reach</a:t>
                      </a:r>
                      <a:r>
                        <a:rPr lang="en-US" sz="1600" baseline="0" dirty="0" smtClean="0">
                          <a:effectLst/>
                        </a:rPr>
                        <a:t> out to other VE companies to help market our products while providing business for other companies</a:t>
                      </a:r>
                      <a:endParaRPr lang="en-US" sz="1600" dirty="0" smtClean="0">
                        <a:effectLst/>
                      </a:endParaRPr>
                    </a:p>
                  </a:txBody>
                  <a:tcPr marL="57254" marR="57254" marT="0" marB="0"/>
                </a:tc>
              </a:tr>
              <a:tr h="80344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dirty="0">
                          <a:effectLst/>
                        </a:rPr>
                        <a:t>Attain sale targets </a:t>
                      </a:r>
                      <a:endParaRPr lang="en-US" sz="28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Offer incentives to employees to grow sales throughout </a:t>
                      </a:r>
                      <a:r>
                        <a:rPr lang="en-US" sz="1600" dirty="0" smtClean="0">
                          <a:effectLst/>
                        </a:rPr>
                        <a:t>the country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endParaRPr lang="en-US" sz="16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7254" marR="57254" marT="0" marB="0"/>
                </a:tc>
              </a:tr>
              <a:tr h="100687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dirty="0">
                          <a:effectLst/>
                        </a:rPr>
                        <a:t>Fiscal Responsibility</a:t>
                      </a:r>
                      <a:endParaRPr lang="en-US" sz="28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</a:rPr>
                        <a:t>Conduct feasibility studies to determine where to spend marketing money wisely; monitor and control costs.</a:t>
                      </a:r>
                      <a:endParaRPr lang="en-US" sz="1600" dirty="0">
                        <a:solidFill>
                          <a:srgbClr val="242852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7254" marR="57254" marT="0" marB="0"/>
                </a:tc>
              </a:tr>
            </a:tbl>
          </a:graphicData>
        </a:graphic>
      </p:graphicFrame>
      <p:pic>
        <p:nvPicPr>
          <p:cNvPr id="3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4633" y="165794"/>
            <a:ext cx="1053883" cy="82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9227127" y="6083166"/>
            <a:ext cx="2836085" cy="50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442" y="287852"/>
            <a:ext cx="4558048" cy="549276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Organizational Chart</a:t>
            </a:r>
            <a:endParaRPr lang="en-US" i="1" dirty="0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4" t="13746" r="-641" b="30405"/>
          <a:stretch/>
        </p:blipFill>
        <p:spPr bwMode="auto">
          <a:xfrm>
            <a:off x="1558344" y="1081825"/>
            <a:ext cx="8828114" cy="56795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8430" y="230188"/>
            <a:ext cx="1086751" cy="85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ame 5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Planning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623714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Chief Executive Officer</a:t>
            </a:r>
            <a:r>
              <a:rPr lang="en-US" dirty="0" smtClean="0"/>
              <a:t>, </a:t>
            </a:r>
            <a:r>
              <a:rPr lang="en-US" dirty="0"/>
              <a:t>Chief Operating Officer, and Chief Financial Officer </a:t>
            </a:r>
            <a:r>
              <a:rPr lang="en-US" dirty="0" smtClean="0"/>
              <a:t>set </a:t>
            </a:r>
            <a:r>
              <a:rPr lang="en-US" dirty="0"/>
              <a:t>the company’s goals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Our three consultants assist in company efficiency.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914" y="230188"/>
            <a:ext cx="1333267" cy="104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2551"/>
            <a:ext cx="10515600" cy="1460500"/>
          </a:xfrm>
        </p:spPr>
        <p:txBody>
          <a:bodyPr>
            <a:normAutofit/>
          </a:bodyPr>
          <a:lstStyle/>
          <a:p>
            <a:r>
              <a:rPr lang="en-US" sz="4800" i="1" dirty="0" smtClean="0"/>
              <a:t>Directing</a:t>
            </a:r>
            <a:r>
              <a:rPr lang="en-US" b="1" i="1" dirty="0" smtClean="0"/>
              <a:t> </a:t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9715"/>
            <a:ext cx="10160358" cy="465244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consultants </a:t>
            </a:r>
            <a:r>
              <a:rPr lang="en-US" dirty="0" smtClean="0"/>
              <a:t>provide </a:t>
            </a:r>
            <a:r>
              <a:rPr lang="en-US" dirty="0"/>
              <a:t>support and </a:t>
            </a:r>
            <a:r>
              <a:rPr lang="en-US" dirty="0" smtClean="0"/>
              <a:t>guidance.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CEO is responsible for holding periodic </a:t>
            </a:r>
            <a:r>
              <a:rPr lang="en-US" dirty="0" smtClean="0"/>
              <a:t>faculty meetings and overseeing the entire company.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The COO is responsible for regulating employees.</a:t>
            </a:r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085" y="230189"/>
            <a:ext cx="1251095" cy="98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Controlling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224" y="1472915"/>
            <a:ext cx="10515600" cy="482602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Consultants </a:t>
            </a:r>
            <a:r>
              <a:rPr lang="en-US" dirty="0"/>
              <a:t>will </a:t>
            </a:r>
            <a:r>
              <a:rPr lang="en-US" dirty="0" smtClean="0"/>
              <a:t>each oversee a department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CEO will oversee the whole company but report back to the consultants.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COO is in charger of HR but reports to the CEO.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CFO is in charge of Accounting but reports to the CEO.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895" y="217310"/>
            <a:ext cx="1168924" cy="91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ame 4"/>
          <p:cNvSpPr/>
          <p:nvPr/>
        </p:nvSpPr>
        <p:spPr>
          <a:xfrm>
            <a:off x="110836" y="81404"/>
            <a:ext cx="11952376" cy="6679614"/>
          </a:xfrm>
          <a:prstGeom prst="frame">
            <a:avLst>
              <a:gd name="adj1" fmla="val 1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927" b="74312" l="10437" r="94175">
                        <a14:foregroundMark x1="11893" y1="58257" x2="11893" y2="58257"/>
                        <a14:foregroundMark x1="61650" y1="50459" x2="61650" y2="50459"/>
                        <a14:foregroundMark x1="67718" y1="50459" x2="67718" y2="50459"/>
                        <a14:foregroundMark x1="73301" y1="48624" x2="73301" y2="48624"/>
                        <a14:foregroundMark x1="72330" y1="57339" x2="72330" y2="57339"/>
                        <a14:foregroundMark x1="78155" y1="57339" x2="78155" y2="57339"/>
                        <a14:foregroundMark x1="60680" y1="57339" x2="60680" y2="57339"/>
                        <a14:foregroundMark x1="54369" y1="53211" x2="54369" y2="53211"/>
                        <a14:foregroundMark x1="85680" y1="57339" x2="85680" y2="57339"/>
                        <a14:foregroundMark x1="79369" y1="50459" x2="79369" y2="50459"/>
                        <a14:foregroundMark x1="82767" y1="50000" x2="82767" y2="50000"/>
                        <a14:foregroundMark x1="65534" y1="52294" x2="65534" y2="52294"/>
                        <a14:foregroundMark x1="58495" y1="50917" x2="58495" y2="50917"/>
                        <a14:foregroundMark x1="63835" y1="55963" x2="63835" y2="55963"/>
                        <a14:foregroundMark x1="68689" y1="56422" x2="68689" y2="56422"/>
                        <a14:foregroundMark x1="60922" y1="46330" x2="60922" y2="46330"/>
                        <a14:foregroundMark x1="88107" y1="55963" x2="88107" y2="55963"/>
                        <a14:foregroundMark x1="49757" y1="64679" x2="50971" y2="70642"/>
                        <a14:foregroundMark x1="53883" y1="66514" x2="53883" y2="66514"/>
                        <a14:foregroundMark x1="58738" y1="57339" x2="58738" y2="57339"/>
                        <a14:foregroundMark x1="72573" y1="44954" x2="72573" y2="44954"/>
                        <a14:foregroundMark x1="88107" y1="58257" x2="88107" y2="58257"/>
                        <a14:foregroundMark x1="58738" y1="47248" x2="58738" y2="47248"/>
                        <a14:foregroundMark x1="82039" y1="58257" x2="82039" y2="58257"/>
                        <a14:foregroundMark x1="76214" y1="49083" x2="76214" y2="49083"/>
                        <a14:foregroundMark x1="72573" y1="41743" x2="72573" y2="41743"/>
                        <a14:foregroundMark x1="88107" y1="50000" x2="88107" y2="50000"/>
                        <a14:foregroundMark x1="78155" y1="11927" x2="78155" y2="11927"/>
                        <a14:backgroundMark x1="20631" y1="48624" x2="20631" y2="48624"/>
                        <a14:backgroundMark x1="66990" y1="63303" x2="66990" y2="633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56" t="41402" r="8202" b="31245"/>
          <a:stretch/>
        </p:blipFill>
        <p:spPr>
          <a:xfrm>
            <a:off x="8862812" y="5948672"/>
            <a:ext cx="3200400" cy="56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00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955</Words>
  <Application>Microsoft Office PowerPoint</Application>
  <PresentationFormat>Widescreen</PresentationFormat>
  <Paragraphs>180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Meiryo</vt:lpstr>
      <vt:lpstr>ＭＳ Ｐゴシック</vt:lpstr>
      <vt:lpstr>Arial</vt:lpstr>
      <vt:lpstr>Bodoni MT Black</vt:lpstr>
      <vt:lpstr>Broadway</vt:lpstr>
      <vt:lpstr>Calibri</vt:lpstr>
      <vt:lpstr>Calibri Light</vt:lpstr>
      <vt:lpstr>Symbol</vt:lpstr>
      <vt:lpstr>Times New Roman</vt:lpstr>
      <vt:lpstr>Trebuchet MS</vt:lpstr>
      <vt:lpstr>Wingdings</vt:lpstr>
      <vt:lpstr>Office Theme</vt:lpstr>
      <vt:lpstr>PowerPoint Presentation</vt:lpstr>
      <vt:lpstr>Executive Summary</vt:lpstr>
      <vt:lpstr>About the Business</vt:lpstr>
      <vt:lpstr>Mission Statement</vt:lpstr>
      <vt:lpstr>PowerPoint Presentation</vt:lpstr>
      <vt:lpstr>Organizational Chart</vt:lpstr>
      <vt:lpstr>Planning</vt:lpstr>
      <vt:lpstr>Directing  </vt:lpstr>
      <vt:lpstr>Controlling</vt:lpstr>
      <vt:lpstr>PowerPoint Presentation</vt:lpstr>
      <vt:lpstr>External Environment </vt:lpstr>
      <vt:lpstr>PowerPoint Presentation</vt:lpstr>
      <vt:lpstr>External Environment </vt:lpstr>
      <vt:lpstr>Real Industry Analysis</vt:lpstr>
      <vt:lpstr>PowerPoint Presentation</vt:lpstr>
      <vt:lpstr> Virtual Industry Analysis:  </vt:lpstr>
      <vt:lpstr>Marketing Plan</vt:lpstr>
      <vt:lpstr> Marketing Mix: (Product, Pricing, Placement) </vt:lpstr>
      <vt:lpstr>Marketing Mix</vt:lpstr>
      <vt:lpstr>Promotion</vt:lpstr>
      <vt:lpstr>Business Risks</vt:lpstr>
      <vt:lpstr>Break Even Analysis</vt:lpstr>
      <vt:lpstr>PowerPoint Presentation</vt:lpstr>
      <vt:lpstr>PowerPoint Presentation</vt:lpstr>
      <vt:lpstr>PowerPoint Presentation</vt:lpstr>
      <vt:lpstr>Credit- www.Raisingthebar.com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Mikaela Hawkinson</dc:creator>
  <cp:lastModifiedBy>Connolly, Patricia</cp:lastModifiedBy>
  <cp:revision>35</cp:revision>
  <cp:lastPrinted>2017-01-13T20:49:05Z</cp:lastPrinted>
  <dcterms:created xsi:type="dcterms:W3CDTF">2016-12-20T18:51:12Z</dcterms:created>
  <dcterms:modified xsi:type="dcterms:W3CDTF">2017-01-13T21:23:09Z</dcterms:modified>
</cp:coreProperties>
</file>