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7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85DE2-AF27-4AF7-B351-98758683A3C6}" type="datetimeFigureOut">
              <a:rPr lang="en-US" smtClean="0"/>
              <a:pPr/>
              <a:t>11/10/2010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4836D-13EA-476C-922D-8537C5DF9C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85DE2-AF27-4AF7-B351-98758683A3C6}" type="datetimeFigureOut">
              <a:rPr lang="en-US" smtClean="0"/>
              <a:pPr/>
              <a:t>11/10/2010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4836D-13EA-476C-922D-8537C5DF9CF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knowledgenews.net/moxie/todaysknowledge/7-wonders-of-the-world.s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knowledgenews.net/images/7wonders-hanging_gardens_of_babylon.jpg" TargetMode="Externa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knowledgenews.net/images/7wonders-temple_of_artemis.jpg"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www.sodahead.com/entertainment/who-is-the-most-scandalous-male-star-of-the-1970s/question-131870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knowledgenews.net/images/7wonders-statue_of_zeus.jpg" TargetMode="Externa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knowledgenews.net/images/7wonders-mausoleum_of_halicarnassus.jpg" TargetMode="External"/><Relationship Id="rId1" Type="http://schemas.openxmlformats.org/officeDocument/2006/relationships/slideLayout" Target="../slideLayouts/slideLayout6.xml"/><Relationship Id="rId5" Type="http://schemas.openxmlformats.org/officeDocument/2006/relationships/image" Target="../media/image13.gi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knowledgenews.net/images/7wonders-colossus_of_rhodes.jpg" TargetMode="Externa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knowledgenews.net/images/7wonders-lighthouse_of_alexandria.jpg" TargetMode="Externa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hyperlink" Target="http://www.travlang.com/blog/wp-content/uploads/2010/04/Lighthouse_of_Alexandria_88.jpg"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knowledgenews.net/images/7wonders-pyramids_of_giza.jpg" TargetMode="Externa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 Ancient Wonders of the World</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
        <p:nvSpPr>
          <p:cNvPr id="4" name="Rectangle 3"/>
          <p:cNvSpPr/>
          <p:nvPr/>
        </p:nvSpPr>
        <p:spPr>
          <a:xfrm>
            <a:off x="381000" y="4724400"/>
            <a:ext cx="8458200" cy="646331"/>
          </a:xfrm>
          <a:prstGeom prst="rect">
            <a:avLst/>
          </a:prstGeom>
        </p:spPr>
        <p:txBody>
          <a:bodyPr wrap="square">
            <a:spAutoFit/>
          </a:bodyPr>
          <a:lstStyle/>
          <a:p>
            <a:r>
              <a:rPr lang="en-US" dirty="0" smtClean="0">
                <a:hlinkClick r:id="rId2"/>
              </a:rPr>
              <a:t>http://knowledgenews.net/moxie/todaysknowledge/7-wonders-of-the-world.shtml</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Brochures</a:t>
            </a:r>
            <a:endParaRPr lang="en-US" dirty="0"/>
          </a:p>
        </p:txBody>
      </p:sp>
      <p:pic>
        <p:nvPicPr>
          <p:cNvPr id="22530" name="Picture 2" descr="http://t2.gstatic.com/images?q=tbn:ANd9GcSe9TuDYSvncn3JF9WpPNdmjvHadxbunEc4M_xQE6vXXZObchQ&amp;t=1&amp;usg=__BKfkLd3thzxJsf2cGcmorO0g0aA="/>
          <p:cNvPicPr>
            <a:picLocks noChangeAspect="1" noChangeArrowheads="1"/>
          </p:cNvPicPr>
          <p:nvPr/>
        </p:nvPicPr>
        <p:blipFill>
          <a:blip r:embed="rId2" cstate="print"/>
          <a:srcRect/>
          <a:stretch>
            <a:fillRect/>
          </a:stretch>
        </p:blipFill>
        <p:spPr bwMode="auto">
          <a:xfrm>
            <a:off x="533400" y="1666874"/>
            <a:ext cx="3733800" cy="4895852"/>
          </a:xfrm>
          <a:prstGeom prst="rect">
            <a:avLst/>
          </a:prstGeom>
          <a:noFill/>
        </p:spPr>
      </p:pic>
      <p:sp>
        <p:nvSpPr>
          <p:cNvPr id="22532" name="AutoShape 4" descr="data:image/jpg;base64,/9j/4AAQSkZJRgABAQAAAQABAAD/2wBDAAkGBwgHBgkIBwgKCgkLDRYPDQwMDRsUFRAWIB0iIiAdHx8kKDQsJCYxJx8fLT0tMTU3Ojo6Iys/RD84QzQ5Ojf/2wBDAQoKCg0MDRoPDxo3JR8lNzc3Nzc3Nzc3Nzc3Nzc3Nzc3Nzc3Nzc3Nzc3Nzc3Nzc3Nzc3Nzc3Nzc3Nzc3Nzc3Nzf/wAARCACXAPUDASIAAhEBAxEB/8QAGwAAAQUBAQAAAAAAAAAAAAAABQACAwQGAQf/xABKEAACAQMDAgMFAwcICAUFAAABAgMABBEFEiEGMRNBURQiYXGBMpGhBxUjQsHR4RYkM1JigpKxNFSTssLS8PEXU2NyczVDRIOU/8QAGQEAAwEBAQAAAAAAAAAAAAAAAAECAwQF/8QAJxEAAgICAQUAAQQDAAAAAAAAAAECEQMSIQQTMUFRYQUUMoEikbH/2gAMAwEAAhEDEQA/ANxJptwv2VVvlTH0+4UA+F88c1qP0Tco+CO1LxcA7kDfGupdRJLwYPBBmSe3kjGXQgeuKj21qbgQzxn3QPhQZrTcxCbQB61rDqE/JnPp68A/bXdtXTYvjIKVGYHBwQOPQ1qskX7MXjkivtpwQdiasezsDgsKnSBNvPf1qJZYo0jhfwpCIfOu+GPLipZlVSFx3NRFhuwO9Ssjfst40vRwRDPepFiQd6byDmk4IGSSKUpN+wjFL0ONuvk+ajeDuc4HmadHMQCCO/rXfGHnS7kl5G8cH4IUHiDcmWUcZ2kV3Yas+1x7Ac84xUZlD8jmqWb6Q8K9EWyubanKnGSMVzbW0Z2ZOFEO2ltq3BbNMAy4CltoY+Z+Hr9KLx6Em07pPe7D5etRPNGPsqOGUjPba5tohdWS286xNMgZjhd/GfrUDwSRvskjZT8RVRyRl4YnjkvKK22ltqcpg4Irmw+lVsidWQbaW2p9nGcfCu7OKNg1INuaRj9OalZcUxm2kVLlRSgNEJ74NXbWNVXtzVN5Cq5IbHqKbFexpyzYFYZJyfB0Y4Jcl+SZ4jgqx+tKhkuqIshCnI+WaVZUzXaJc9rwfdc1Ml9McDxOKzYvgB9rNPW/TzJxU0GxppbsoDjHbnFRJMWO/NBDqsfh7W+nrUtvexMuN+CfI96KGpJhOaZm7nj4VAbgrxmqM1yQTg8VUkuucE0KyW0GI7sN5804TyMwCkUDFwx/Wq9aTpgbjzToSkFAGZx4jBfSrcdskJD8OT60DkvY43yzZx55pv5+tx7rTKPrRTKuJpUjidssg+GKguhFnaw+6g1trsLsQWIA8z2qxLqEUiq6vkfCjlMVpotPCpGV94VVltyT7org1GOMKjHBPkATSbUYShcCRlHmEIBP1o2sFFFaa3P6mQfPNOtT4YO45HqKrT6n4xEWNiEjJ39vniodRvJxHLHbtGkUZ7opdiPUsew+AoTDhBuORWGSeKlkMRTIz99YaDVLsyO5nXw0AJVsAtzjgVptKufEtg7sXUYbxeMAeeRnyptuPgSaflBIMVdWjLDaODnGPTHpRSz1ExRbXZmIHG7msdeaoZTNJFlVg2hQGB3EnHcfh8jUNlrMs1wIndIF5PiTfZGO3HGc/Cp88srx4NZPKs7mSXDHz3DNNimDARliwUe7u5wM0m1LQrexjnlcS7xjIVslu3AI9eKzWva9DLOtvokRUKcyTKM7j6D4UL8CbXs0+4LjGMVz2worBTGysOA4xzWena5kitZvapYUnUkjG4KQcHmiUGmQz2rH8+wBeHYc4B8s5wRTb/I1T9FwSo6pG6orHgFVwGPwqQ2rDgrmhKz21issC3UWoxsQ21o22r6+tKXXWRgLWNgi9gWLKw+RyR99LdhqvgYFoDwVOT2q5Fp8JQblGRyc0Fk6ht4ow3gSiUjlMAYPzqOPqmRWc+wySRqMt4eWZR6njFJykx1EO3GlwMMgYz6VSOkQ4IOfuFV06v0yQgPLJD/8sZA+8ZqwNXs7kZt7qKQequKalJBUWQSaKhb3NpHxFKpGuwpwD+NKr3kTpE8lTV0k+y331x9UOPdyaDbYiMFQvxC4xXPEaL7ALj0rKOdPyhPGwqNRucnDcfKrVrqM24bzn4nihlvc2bYWczwk/wBZeM/OisEcKAYcn1JXP8K17sa4J0YQW/JUDbKPnTmn3KCM5x51V8VFOFYgfSkZN3bOfXFR3B6jpbi5B2xBR8WNQreXQbEsgU/CnZY4BHB5psiiThs/upxyfROI9jNKpPjE/hXBp8rHLlQp885qrIsqAiN2ZfnUkUVw4G52CnyJq9vyKgpCiwr4RlMq8hhnA59AOfxqe28OBwCgZf6pJ2/XmhnhPHHsWT3fTJpFpgOJQvx5OfvFS3fsaVB0apaxnfOpU8qFiAC/UnJx9KqvrkMpbxQsiqNqJtIx6YPw7UNYu/DsCPUZ4qNLV0fcknf0pLUdslaea4O2IGNgc8DHNVne6UNDI8pUclN3Hzq34UkEm8yPzzuz3qV9rjLANn1X9tUppEtMqRxqwBQ5PfDAZo3BEjJ4NvciLxSo2yADHOME+Q/A0KdmOBGdqjzyCRUqSzrjxApHypSlY1wGrfRb0wyCRQFYbvFB2KWAOM548yMfI/N089vAk8EkqXG9gyCJNqoec8+nb7P4UP1C9e9RJbm7eWXkFH+yo8seVVFuVjzsUNkYO4Z+tRaLLr7NRmLajeCNAoVfBj4UccAdhxVm1sLQl1tpm4BdgkRdtvp5ZbtwOBk5NBFnUHjI4wfexmpkuVByrFT6g0txKrDMs8Ulq8UNwkMSNuSPly528ksB37DGMfLHNJ5yAcbdhIJGPMVT8ZByB9eKjaYHPL49OKVlXZeNx74wG79h50/2opvSFJF4G7OeOe5xj5c0O9px2yPlXJLtpGLSNIxPck96LFYQEd2wjkETkSsUQ+bnODjzPPHpTruC5tiI7lQHX7YDBth9DjgH4ZobHdtEcxO6nbtyG8vSueKwGA2F+J4+6ix2WpDvGJAzZ/rYFV2toichFB+FcDbl7ZA7ljioxNGASHOfL480bCJjsU4SSYD+zIaVRM4Bw7EfLmlS2ZXBl7jxRA0ik7FGWOarKs5lJMhCAZJIqZ45mDKI3CMTuG8CpCrCB9y4BGMbge49a5afoYyZIQgYkn5txVU7drmMD3e+OCKlkPtEaJscJnaW8ic9gfXFNNnP4jjcArcZDAEj4A1ooyXkCp4qyRBz+qSWJHlik7SR+AysyrI2BgmuGJ1hmAACsDGrfqg+Yz64qae0aTwNhChQNuX78d6umvIhltqlyhO24bC5GCc5ozbaxtVTdodpP20GQD8RQb2N/HJAjAwAQr/DvT1s5WiPiMCw+zz50WDo0cOpQyFvDLNg+fBFWo70EYyfoc1mLW3ukZjGPfJyORV6LUJxtSeyhLnsVm5+6rTteCGnYdFwWOFzjzzXeCeCR8B5UMVpX59lb/bU79MO9uw//cf3UtkFMItIB3I+tSiVio5yPIZ5FCdswwTCCfL9ID+ypd8+AfAB+bj91LZBTL/ibm99mHxZTmmJcxjuzK3mADiqPiXBzmBRn1cVHslJztXPzosGgmJwM5jDDyLEjFNF0F5LA/AGh5jlbkxxk/E11EkH244h9P4UWhUy614pA9xvi2K6bgYxkgemDQ91mJ/o0x54IFM8OUDO0Nk8jfRaHTCJZe58/UGmGVFySB9+Koskp8gPLHid6cschUBoo8D/ANQUrSCmXBPuHug/Q1w3W3g8fOq8YYA7o4x/fz+yu8ZAZEx5nP8ACjYdMe16xPJH1py3ijunPqCaiIUA7dufQtn9lcBY8eBGT67v4U9xasse2LjsR9KabtPNj9ahVJAP6JB95/ZTWWQMP0KN8csKNkFMla7hJ96VfqMCuiWLGfEjxTdrlMGGP57ScVXey3nDICPghppoKZY8ZP8AzU/xClVQ6YvmAPnSp8D5InJdWC5IPrU2iaf+eNcttPcS+zsGacxuFZUA5IPPw++hB6s03/UbsHyO9OPwrXdHanb6X0zrHVUsToN3gwLJjLFcEAY9XZf8Hwp44q7ZUrSD3VOhLqPT6WmlzRwxacXdbeMAqzKvKkg8Ngefn3rz6xgfVLi1sbXHjXTheeyjzb5AAn6Uf/JPqAvvz+haUl4RLIWIyWIcEjA7+8ah/Je4aHU9XitppZLSJYLeM7T4kj9lGBwThR8mNdD1ZnG4pph3rVbLTejPzVZbRGt1HbquMkuvvsx9Tjv8TisWIIysfibDtA4NTdX9R2NvqkOlN412mmBklmhdQJrhjulbkcjdx9K705az9WXHhabaTw26HElzLtKJ8OB7zfAfXA5rKTUmUlS5IgkTMdij4kHipI4gw+wR9Kra/qWhaPqq2umXF1frEhWeYMm1pPPYfT8PSi/Stpd9VM8mno9naxnZ49y2Q7/1VAHJ558h9RS1TY3wrKsgeOMkIcetGY7KCx6Bnu7yJGutRkjMBZfeQbvdx6e6rt9azelXZ13WIdGhhuPFeUpJIJAVVR9phx2AB/CtP1PP+f8ArWy6WsVkS2sgGmdcbYhgbmPwVAo+fzrXHqlyyX5oHwITGoDgnHkP41N4RzgtsJ881nH6p0+0uri2to7q5hSVkhlVlG9c8HGPMVpjp0Vnox1jqqe506Bh+htEK+PIccDkcH4fU47VnSbG1REYQg3LKuT6muDavJcs3wWs1a9YWcaYltrx2/8Akj/atG9F1OTXhP8AmvSr6YQLulIniXavqcgcVDcStWWAjPkkkD4/966ETzcn5UO13UV0SaJdV0nUoDMm+LM0ZV19QQuDVBesdLQcWN7j4yp/y0rQtWHyiZ7t+FPHh7cE4+bVnv5Z6Z3NjffSZB+yrtv1PZS2M96mk3r21uVWSTx4xtLZx5Z8qLQasKOABkbQPTJpo2DuE+/+FBm640Y8fmu8/wBuv7quaR1Dbazeex6doV/cTFWYIkyZIHJ/VotBqy/+jPkh+tLCY91R9DU7G9hjeWTpPVoo0jaVnaRFGxQSTyvoKz5660lTg6Xe5HfMyf8ALSTQasL8DjYKXB/qj+9Qj+Xelgf/AE29Hymj/wCWnjr/AEoDH5svPh+mT/lp2g1YUHfgCnZb1NUNP6vh1K5FtYaNqFxMRkJG6k4/w1Hd9Z2tncvb3ek3sU0ZIeN5EBU/EbaNkLVhqMykfbYD4Amnqr/1pT8QP41HYahfajZwXNh0zqU8M27w3jeM7sd/KqmrdSto3gHU9Ev7cTqWj8SVBuA4J+z60tkPVl8iQr7pk+4UljkIyWZf7goPqPV1tp0wgvNJvYpiiyAe0p2YAg8D0Iqmeu9MJy1hff7dD/w07Qas1C20z52eM2PRM/tpVmU6+0+PO3T7zn/1Y/8AlpUbBqzDaZFbz6laRXkhjtnmRZXH6qkjJ+6vZ+reoenekoING/NC3XhoJre0wvhR5LYLFsnd3PY53d6AWXSejx69pqPEsMRnVpHkuGIwOT345xj60Rv+m06q1m+1a7tJZPGkOwrIyjaOF4+QrRRai5BJbNWS9A9VXmuvq622nWFkba0MltDYwhGeXnbk9zzj64qXQ9PudA6L1uy0W9ivNbj/AEk/ge8IpSoyqkfaYIG5/rdqq6Xoo6ft9atba0uI5r62WGLazH9bk58sDPNTdP8ATmpdPu8+jROhmGJI5SXR8diRx2yec55qlFryxON3Riej+hr3Xbnx9SWWy05JAryyKVeVj2RAe5Pmew+PavS9eNho+mQ2d0RpmgR4iEUTfpb1jj9GuOVTzdycntwOTXvbHqW91O21GeaZJrVi0EaEiNDjB9w5ByM5znihuo9I3WsXHtOtLdXUx4UtKwCD0UDgD4VNKK8g02+Rda9E2Emtx6pqE9rpehwWypL4CBWkZc+6ige8WBGD/maL9Lazdzaff3yaTJY6NbW6fmi2EZzIBv8Ae4ySxYL9/wBSAueh5J4I4pYruaOEHw0e5dgnyHlRyxuNXt9AtNJsLCWK5gj8FrouQEUZwUwM7sY5NOMbbaE03GkU+hNGtOmLu6j1CVH1g2zXWobPeFnCDnZkfrE8n5DHHJttod1N0pqYsxDb9Q6nF416zP8ApMSPvEROfdGzC9sZ+8DNFs73pS7vpbe0Wea9jCs9xMxw2c5OR73PcefrXLTpPWfbJNVgvLmO+uMmWeOeQM2e+SMfdRSS5Bxd2mWOh+ho+nwdRv4xfaxH9i2hZSLd+MKCTjxORz2XPGSKJWtvZa1faxaXM1vqWtR2zxye5uhs9wIEcWeTtbG58ZJ5+FUbLpnqO0sJdPtb6aK2lkMj43b8n7Xv/aGfPnmqcP5OGtXE1sZ4ZcfbieRT9+6lwuEDi3y2YLqXp206csore8vhNrbtmW2gYNHbJg8O3m5OOBjGDnORWg/I2jSXmuL4bsh0uUPs7/Id+e9HR+TW1fLzw3DuxyWLPyfUnNT2/QMFnuFtFfRluG8K4kXPzwaxlGzVSog0DVNH6oQ6XJoc1xY6JpkrwrPIS7PkE7ioHyAqG86f0JdBtr+Dpu4nF/E8rSQSHbbSBj7hJ7Bcdj3qWToyzsS7Jb3kW/7RW7kUt86bD0pay2zW9tHemNjkxC8k2k/EUu0w3QS1XQtAtPz2kPSsROnWsFxEzM/6QvtyDzyOT91Mk6L0WdtRjOnCygmexdZTuPgCQDeoz5ZOKqjo4ndug1A7vtfzyTn8asDouGSIiaLUyCOQb2TBpdt/Q3QrbpbQW6ph0+bpW6ijjaZS0j4jlULlcY79u/nn5V5Zq18YtZupNKtW0tGBiMEbNwuMEEnk5869WfoyNnVydTLqu1Sb6TIHp8qgX8nGlSPvls7ssTkn2lsk/MimoNeQ2R26083V50HbajJNaW81g0Uzcpuzn3N3luHH1qr0/wBN6JqSWs+saRHYTNqRtEg3MnjRlTzgnOVIHPx5zRW56GtJ0QTpqk4Q5USXzsF+VQT9C2ssiPJb6k7p9lnvHJX5elLtsN0RaJ0RpofQ/wA6aE4klmuo503Mu7aAYyw8vOqUejaHqnTeq3UGgpYXcYm8MTbymI1H2Wzww77T9rOPSiE/SdtEQ8v5zDHPvG/kzT4OhbS4tZFjh1JopDudRduVc+pHnT7bDdAH8kFi1taanr0FtJqE0BW3awiIy8b/AGmPmRjt8fhV/wDKrocUdndatFYSXst5L4ntuSBaRgAeGyjjdn1/z7EbT8nsNmzNZWupQFuGMV06ZHxwKcfyfRGF4DBqRhc5eM3km1j6kedGju7FujJ/kZnvbrrC1hZ5pYILWZVXJIjBVuB6cmrPTlvaN0jrN5q2jS6lPYXSpCkhcBFYtkADtg8/UZxWjtPyeW9kxe0ttRt2YYJhu3Un54FO/wDD+Ah18LU8Odz/AM8kwx9TQ4P6PZEWpaDo9nY6pdRdMR3M0EFk6QkvwHUbuxz3znz9aUPR/TMl1fRW2nDxpY4isc5ZoraRoyxiLDlD55Oe2D50bsel47PSL/T/AGfUnN3s3Se1PkbTkYJ5FA36EtbWKUvHqESS/wBIPa5AH+frSWN/Q2R4nKuyRl9DilXrJ6I6e/1ef/8Apb91Kr1Ybo1em2kF1fRJLHn3vQVoLWEQDYPFVB2AOBQjRnHt8JKYBbj3hUl7DdQyePa30fsoJBFwxyp8+a68PLaOfI65DmI94JXt5ls4qdGYuAZgB6E0CtdR09Azy3yOOPsuMA0F1HqALeXAZ4xCrbUKlc4xx3Py++tXjsl5UkbSW5CuRvJx6GmtdKPtNIG+dYiGbVLqPfboEjfIV3crvHoOfxqw0+q2MZNzNBJEo3ZL7j37DOO9PtRM1mb5o1s22VMxztkeWTTEgnADmVgPUk1nbbqRonQSWyIrAMr+Jjg58sE+RopYa/b6hbkqzI2OVYcr/D41Di1wjSM4vki13H81J945IJq03U+l2dxNZzypH7Mqg54JOOR+INUNblMiWbhk+0QPTv3rG9WR2Uuu3vuyCTxBuaOTv7q+vFcWXZLg1jyet289lfwJLE4dHHDKxBrPdZ3L6bBaJYeMz3MoUMsgXGCGwGJwMjPJ4xmvOYZgmVxIEIwMPj7wO9dup5buCNJ2eRY2yviOWx9DxWH7iSVM1jjbfg9lsbSS8s4ZjHJA7DmNmBI+eCR/3p9xaLbxKXm8MDuXYAfjXjsuu6xLCIxqMyRqMCOI7AAPTGKE3BeVi0sjufWRi2fvp/ux9k9g1a8tLjTp7eG9tLh0XcY4pVYqM4ycVY6BjjNnMdq9x8fWvMejcRzamcgL7J/xivReh76G301y8qqGYAEjzraEnOFmckoyo2mxPQD6VwonoPuocdats/0ynPmKqT9U6XEzJLf26MpwQzgEU9WG0Q2UT0qOVoYULTMqKPNyAPxrOydX6PL+hGpx7iM4jbDEc+f0NUZr3QJPelHitj7T72IH1qlBsiU4oLah1PpdqMRN7RJ6RDIH17Cgd11bO8ytBHFEg52FS5PzP7qbcX+hSlneBWZu7eGc1XgutEtkIjWRlc5bfGGz9/lW0YR+GTm/pPda2NZsJxJaiNoSpyDncTkedYPrwY1OBtj7fZoj7gx33Vtrq8sbixufYIgjqEDttAyuTgcVj+s4zJeRDnBtYeP7zVy9WtY8fTfDHfhmRtVVlmiCqxAyhI7H99SssjIxgilkaNd7hFztH7qsiwME0yg87O/oKG6s0ulyRrLEr+IN67/LB/7GuGD2lRvkwQ1TLFt7+1vDUE+6JGwqqfI5PFXfZ2ZyJZSjoduCOxFc0TVmvbJhqKLdwNIBLHOucsc4YHyOM8fCikjxNIZPCCBj4m0cgA/GjJcSsXTQq2VJrcSFEO0ggk4Pf41e6ItBH1BG0ig4hl/3DTTZMksM4fAxnB/yol0zDLH1GryIVBglI+Pun99Tim9kgeKKVl2Tbvb3B3pVHNMN5949zSr1ro5kX9DlJ1WJQVK7scZq3dTQbY9yyvkkGMnOcHsfj2+6hGgS51SEI24bsgEiop9Vimmc7IwxJDRnvnniujC4xb2OPOptLVks9xBFIrXQgVQxfbIo95c9sAVftV0e+uNr6PaPBG5bDMFV+fdyGHOO+O1YxpFlvDcSNPIQ245Ke9j5n4fgK32jW1zqFrIVRm2Nhk37n7cHg4xx5nPwrlz9ROXCVI6sGCMOZO2Ov1fw1WGFW8PG9RLGSQPNVQ8d/wCFD44L24cezWxlRgSIypBkwMHAPOPKr8ulaha5LxbIycAk7fp867Dpd3KgKLFu43KG5z/ZGMnsfLNTDq5RVOJU+jjJ2pAbVFntbmKaW28C3kUjYRx3II+f+dVLieYIrMEZxkEYwSAPUY44FamLSdQYRhonGTwpJxx+HOeKzerxC01D2Rdyt9p44wNoPzH+Xyrs6fPHK9ZKjh6npp4kpRkXZXU2Fiyt3lfClske92rNdTurdR3yCUFt49wn+wvaj02V07Txn/7rknjzasH1XIi9YamxG7E64/wLXB1q4/xPT/TYRycT80EUXjkY+lSbefhVGzv1kwHGD6/9d6vAhuVORXlXzTPQz4JYufKGP2OMVXccGrTKahde9UmcthXpIbW1Pn/8Uf7woz+erPR9Gs3vBcMs1wyL4C7j2UnI+tCOmRg6kfW1H+8Kn1C8Nr09aHwLWcNPIDHcweIpwq48/d58/wB1elgk1h2RzZFcyjDqPUvVMM8+iWEa2sUhheN5W3dgc5BXuD27UIv9D1sFZJtJeINzII0mA3Z4IKtg+XJrnTt3NDb3VvBdXenSTDxHWNg0TcnOAccDHx4IrTW3UGpRMWFzY3L26glGYRSoMA8rlcd/6vGKxlmzqVpJr+x9uBjrDSxLeeFd+FBAVPiM7NvDegJJIPPp61PPrMWlrFDpmozXC52ASvuUKCRwSoxz8RWwfV9M1QFNe0eOByob2hcsXwfPjcRx35rPa1pOjHVLR7DD2G5WnlOD4I3EtnOCAO/ah9XL+Lg4v/f/AAccX5H6N1Cbm+0+0uIU3TnwnxgneM85zkDj91aLU7iz0/wxKqBpGxj+yO/lWP6p0fT7e4hbStX9phkiyTb+HwwJyDt+XmM1Rl1JWgS1iuJmFsMYdx5gk88edaYurjKFxb/sieLm2j0TTL20uNPvhbbBIqxl1HkNzAf9qr9RbZruAAruW1QkHvjJwaAdDTeJb6224E+HBgKcke83NFOoVkm1e0VPdT2WMM2PtZLd/lS6qTlisIKpUhvs6yMH24R0IQD5jvWM63kE2rrawrkQqB7vdmbk5/D7q0URlikMczsQoJwDnZnvk+lYQu8k007yESHLFs+9nPH48VhgxST2ZrvfAQ0mO7gsZZMGKEtku5wAexHzrfNGFsYh4WJREm3I+A5+NeYJNKB4TlsFt2D6mt1p2rS6mWiztSKONI8n55/ZTy421ZXcpcB+3/TRhCyiRSMpjhvWiGlFfzkrHd/QyAE+m00Ijd0k3v4boSBnH2T8aJ6TCy3hY8bYpOMeRQ1yYlLuIzlNtA6Z18Rvd8z5Uqqyy/pG4buf+u9KvdcbZgXenHzq0IG4e9wP+gKt3NnZtJ4hgRpQeHMa5HyyaD9PzpDqsTO4GG7lgePpWqjhYOJHs/HBOQDJgY+laxq3ZlO0lRnRplrK0ive30Un6ohkVV+vORWr6fD6fHtj1C9cDsJJsj8aIR3kJiMTaVAE4OCynn696immgk8Vo9O8JyOCsuQD/wC3tisHCNmkZsuy69cjOJceXYVEuvXBzmdz/dFB5IZWJARvw/fTVhnHGw/eP31ShEpzYWuNYlkjKPcSkNwVA2/cQaESJofAmtrjcPISDHeumC4ZwQMc98im3FlcKv2Q7HsVcEfdVxjBGc5SZS1s28cFgLNXSPecCRgTnPwrzDruKdOrdTl8JhGZhhvL7C+dej63KiLYwHIdHJYDyJPwrJ9VC7fW7+WC0nkjZhgrA7A+4vYgYrl6hulR0dNwzL6XcO0gC5JJxx3rbadaNLAcMpA77SOPgSaylppWpK/ii0u4pB2Psz8/PjtRWO31q5xbyxtbwg5DLaSn5n7Oa83Njblwekurl29H4C9zE0AxIUU+hYHFUmkBXIIIPmK5Hos1ucujTnAzKIJeDn4r2xUL219tHh2FztzniB8Y+HFR25LgwVMOdOuNuo48rX/iFVuobloem7AjGGupASR/ZX+P31LoCSw/nJp4JYlNthTLGygncO2aodUyRnpjTw25itzKT4Y3HlV5xXo9OqwcnLk/mDYpoJiwBYEggleMj0J8/wAafa7rGV5LJlJkADoezgevGD91B1HCouSictwctnPOfQfCp471oWARHYfAHNEn6Cyxb3WpWerTXCXLx2027dEcBc7TtAz7hwcedH5r2ylge2uYLZZp4lJ3kQ+4xZS25fd4G3gAn7XftQaO+V0BbIHoQST8+Kd7LDMN0KtH6FVyD8weDScEyrRlGuIYSsroXlEjOMg4PJBPPf8AZimWV4TcAQwjLcOXJbIo5d6AzhCsOQv61vHjPzU9zx5H6VRGjXiHMO0sMABwysPXgj99aJL2HJsuhDix1sCJUJSEkjjPvNR7V7hY762OF3m2j5zg924rPdFLJDp2qrOCshWIbWXAwGb171c6nLPqNuyBiPZIlOCxAwW9Kt4Y5IaswlJxdlfUZ2luHK7jnggHA7fLkUFvNJktLeS6gkRrfxB4sedxAxnjj4mr4HiHcEZNncBWx+Peo4r25slPhQSOoYEDacf5V19mMcdfDGMnsBrW0bUpbi4iiZYomAAQZCE9l+Z/69K9I6O6aiSxW8uYVSWQbVjcfZx+tz5kj9lAdO6x1G1gMMGmwRKxz+jh25+JwOTR6DX7uRN8yuCf1VUEfitYQim+TaUuC/qunlJ1ZJM7j76qhA/6/CpNOjcSyO7EgwvtAHbg/fQ656huyvuqSuMe/GCf8qZpN/PJeN4zTBDFJncML9k0SwQT2I3tgedtkjZbacnvSqCdh4rfZ7n0pU6ZVkIE6nIBBHxyR9c1J7XdIOZZMfMUqVaVYvdHFvbqQ4SaVs/2sGuNd3QOHd+PIuSaVKk1RTVC9ruQMGWXPoXrnt1x/wCa/wDipUqX9EiW9uHGRLI3zenC6u/1ZHB9N2P8qVKqSTFZHJNIzneRu9TyfxqzFq99EoSO4cKPJeKVKpfmgtoeda1Lv402PXeP3UhrV+/PtbcfE0qVNRTRSEdc1D/Wn+hrv571TuLlyPmf30qVSkqFsyC71K5nUrcTFh/aOadZ6je2YBtZTEDzlTjNKlTv0H5Ln8otVXvdOv8AeNI9Q6t39rlAPnnvSpU6Qm2NXqTU8j+eyfIsf4U7+UeqE/6XL/jP76VKhJBbEOotV8rt/qxpHqHVwf8ASpf8dKlRSsdsrXeqX14ALqSWQeWWz/mafa6tqNqm2CSRE+GB+00qVOkIl/lDquD/ADmT/FXP5Rarni6kz8TSpUpKhKTHHqHVyp/nUn0akOoNXxzdSEfP+NKlU0imzn8odS7C6lB/91cm1nULmPZPO0iejGlSoaoceSgGA/WKfAj91KlSrFydlH//2Q=="/>
          <p:cNvSpPr>
            <a:spLocks noChangeAspect="1" noChangeArrowheads="1"/>
          </p:cNvSpPr>
          <p:nvPr/>
        </p:nvSpPr>
        <p:spPr bwMode="auto">
          <a:xfrm>
            <a:off x="155575" y="-617538"/>
            <a:ext cx="2076450" cy="1285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4" name="Picture 6" descr="http://t3.gstatic.com/images?q=tbn:ANd9GcSaW16G4VbBInFFclXo_Vn6xOePVsayA9bStrJK0uLR2hKbJlY&amp;t=1&amp;usg=__cO0Q2DJYnwg-LqXDQeapvKLhOQE="/>
          <p:cNvPicPr>
            <a:picLocks noChangeAspect="1" noChangeArrowheads="1"/>
          </p:cNvPicPr>
          <p:nvPr/>
        </p:nvPicPr>
        <p:blipFill>
          <a:blip r:embed="rId3" cstate="print"/>
          <a:srcRect/>
          <a:stretch>
            <a:fillRect/>
          </a:stretch>
        </p:blipFill>
        <p:spPr bwMode="auto">
          <a:xfrm>
            <a:off x="4572000" y="1600200"/>
            <a:ext cx="3505200" cy="49517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pic>
        <p:nvPicPr>
          <p:cNvPr id="23554" name="Picture 2" descr="http://t3.gstatic.com/images?q=tbn:ANd9GcTLxb_YFurRO1v-OG6MmZWDGrTH-gZYZWHYxVOSNwYalE5STA8&amp;t=1&amp;usg=__N_CTqZQapKtfLWlDv78G5mzLyZU="/>
          <p:cNvPicPr>
            <a:picLocks noChangeAspect="1" noChangeArrowheads="1"/>
          </p:cNvPicPr>
          <p:nvPr/>
        </p:nvPicPr>
        <p:blipFill>
          <a:blip r:embed="rId2" cstate="print"/>
          <a:srcRect/>
          <a:stretch>
            <a:fillRect/>
          </a:stretch>
        </p:blipFill>
        <p:spPr bwMode="auto">
          <a:xfrm>
            <a:off x="-609600" y="1690914"/>
            <a:ext cx="3657600" cy="5167086"/>
          </a:xfrm>
          <a:prstGeom prst="rect">
            <a:avLst/>
          </a:prstGeom>
          <a:noFill/>
        </p:spPr>
      </p:pic>
      <p:pic>
        <p:nvPicPr>
          <p:cNvPr id="23556" name="Picture 4" descr="http://t3.gstatic.com/images?q=tbn:ANd9GcTfD_a-6d8lz604RA5NpGEQaDFa4slCG1rji-Qi11GLq003Kt0&amp;t=1&amp;usg=__oSJN1eYbFQ_aOOrRIWcgJ4Sa04k="/>
          <p:cNvPicPr>
            <a:picLocks noChangeAspect="1" noChangeArrowheads="1"/>
          </p:cNvPicPr>
          <p:nvPr/>
        </p:nvPicPr>
        <p:blipFill>
          <a:blip r:embed="rId3" cstate="print"/>
          <a:srcRect/>
          <a:stretch>
            <a:fillRect/>
          </a:stretch>
        </p:blipFill>
        <p:spPr bwMode="auto">
          <a:xfrm>
            <a:off x="3200400" y="381000"/>
            <a:ext cx="5943600" cy="3657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descr="http://knowledgenews.net/moxie/moxiepix/a1622.jpg"/>
          <p:cNvPicPr>
            <a:picLocks noChangeAspect="1" noChangeArrowheads="1"/>
          </p:cNvPicPr>
          <p:nvPr/>
        </p:nvPicPr>
        <p:blipFill>
          <a:blip r:embed="rId2" cstate="print"/>
          <a:srcRect/>
          <a:stretch>
            <a:fillRect/>
          </a:stretch>
        </p:blipFill>
        <p:spPr bwMode="auto">
          <a:xfrm>
            <a:off x="203200" y="152400"/>
            <a:ext cx="8636000" cy="6477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4343400"/>
          </a:xfrm>
        </p:spPr>
        <p:txBody>
          <a:bodyPr>
            <a:normAutofit/>
          </a:bodyPr>
          <a:lstStyle/>
          <a:p>
            <a:r>
              <a:rPr lang="en-US" sz="2000" b="1" i="1" dirty="0">
                <a:solidFill>
                  <a:schemeClr val="accent6">
                    <a:lumMod val="75000"/>
                  </a:schemeClr>
                </a:solidFill>
              </a:rPr>
              <a:t>Hanging Gardens of Babylon</a:t>
            </a:r>
            <a:r>
              <a:rPr lang="en-US" sz="2000" dirty="0">
                <a:solidFill>
                  <a:schemeClr val="accent6">
                    <a:lumMod val="75000"/>
                  </a:schemeClr>
                </a:solidFill>
              </a:rPr>
              <a:t/>
            </a:r>
            <a:br>
              <a:rPr lang="en-US" sz="2000" dirty="0">
                <a:solidFill>
                  <a:schemeClr val="accent6">
                    <a:lumMod val="75000"/>
                  </a:schemeClr>
                </a:solidFill>
              </a:rPr>
            </a:br>
            <a:r>
              <a:rPr lang="en-US" sz="2000" dirty="0">
                <a:solidFill>
                  <a:schemeClr val="accent6">
                    <a:lumMod val="75000"/>
                  </a:schemeClr>
                </a:solidFill>
              </a:rPr>
              <a:t>Bible readers know Nebuchadnezzar II as the king who, in 587 BC, destroyed the Temple of Jerusalem and forced the Jews into exile in Babylonia. But ancient tourists knew him as the man behind Babylon's Hanging Gardens. Built around 600 BC, the gardens grew </a:t>
            </a:r>
            <a:r>
              <a:rPr lang="en-US" sz="2000" dirty="0">
                <a:solidFill>
                  <a:schemeClr val="accent6">
                    <a:lumMod val="75000"/>
                  </a:schemeClr>
                </a:solidFill>
                <a:hlinkClick r:id="rId2"/>
              </a:rPr>
              <a:t>on the roof of a terraced structure</a:t>
            </a:r>
            <a:r>
              <a:rPr lang="en-US" sz="2000" dirty="0">
                <a:solidFill>
                  <a:schemeClr val="accent6">
                    <a:lumMod val="75000"/>
                  </a:schemeClr>
                </a:solidFill>
              </a:rPr>
              <a:t> within his palace walls, irrigated by pumps that drew water up from the Euphrates. Today, Babylon is a ruin near Baghdad, and no definitive trace of the gardens has ever been found.</a:t>
            </a:r>
            <a:r>
              <a:rPr lang="en-US" dirty="0">
                <a:solidFill>
                  <a:schemeClr val="accent6">
                    <a:lumMod val="75000"/>
                  </a:schemeClr>
                </a:solidFill>
              </a:rPr>
              <a:t/>
            </a:r>
            <a:br>
              <a:rPr lang="en-US" dirty="0">
                <a:solidFill>
                  <a:schemeClr val="accent6">
                    <a:lumMod val="75000"/>
                  </a:schemeClr>
                </a:solidFill>
              </a:rPr>
            </a:br>
            <a:endParaRPr lang="en-US" dirty="0">
              <a:solidFill>
                <a:schemeClr val="accent6">
                  <a:lumMod val="75000"/>
                </a:schemeClr>
              </a:solidFill>
            </a:endParaRPr>
          </a:p>
        </p:txBody>
      </p:sp>
      <p:pic>
        <p:nvPicPr>
          <p:cNvPr id="7170" name="Picture 2" descr="http://www.arthursclipart.org/wonders/wonders/hanging%20gardens%20of%20babylon.gif"/>
          <p:cNvPicPr>
            <a:picLocks noChangeAspect="1" noChangeArrowheads="1"/>
          </p:cNvPicPr>
          <p:nvPr/>
        </p:nvPicPr>
        <p:blipFill>
          <a:blip r:embed="rId3" cstate="print"/>
          <a:srcRect/>
          <a:stretch>
            <a:fillRect/>
          </a:stretch>
        </p:blipFill>
        <p:spPr bwMode="auto">
          <a:xfrm>
            <a:off x="0" y="2743200"/>
            <a:ext cx="3875102" cy="4114800"/>
          </a:xfrm>
          <a:prstGeom prst="rect">
            <a:avLst/>
          </a:prstGeom>
          <a:noFill/>
        </p:spPr>
      </p:pic>
      <p:sp>
        <p:nvSpPr>
          <p:cNvPr id="7172" name="AutoShape 4" descr="data:image/jpg;base64,/9j/4AAQSkZJRgABAQAAAQABAAD/2wBDAAkGBwgHBgkIBwgKCgkLDRYPDQwMDRsUFRAWIB0iIiAdHx8kKDQsJCYxJx8fLT0tMTU3Ojo6Iys/RD84QzQ5Ojf/2wBDAQoKCg0MDRoPDxo3JR8lNzc3Nzc3Nzc3Nzc3Nzc3Nzc3Nzc3Nzc3Nzc3Nzc3Nzc3Nzc3Nzc3Nzc3Nzc3Nzc3Nzf/wAARCADDAI8DASIAAhEBAxEB/8QAGwAAAQUBAQAAAAAAAAAAAAAABAACAwUGAQf/xAA7EAACAQMDAgQEBAMHBAMAAAABAgMABBEFEiExQRMiUWEGcYGRFDKhsRUjwRYzQlLR4fBygpLxB0Ni/8QAGQEAAwEBAQAAAAAAAAAAAAAAAQIDBAAF/8QAKBEAAgICAgICAQMFAAAAAAAAAAECEQMhEjEEIhNBMlFhgTNxcrHR/9oADAMBAAIRAxEAPwD1CNCz49KMeMKg9akWDEhOKZOGyCK5T5MyfHwTBXc9KSc896dNGSOBzT4oOPSrWkjNxbYseWnKmal8PinRxse1LyRRY2wf8OCcU1oMHCjNWccPHmFOESg5xS/IWXjlMUKnkU+M4JWjJ4vMSBUBiJ8x606kmSljcWKkemBSwQtIECuFEopx4pZxXMZrgnP8VOFLGDmugVzYUjvauAmujpSFAPRYEConiDdqmpVCjdVgjQnNdEJHNFUqNsX40CYYNjpmiEXaB607FdrrOjChUjSzSoDkModsbelR7GI27Tn17UVXKNiOCYI0L46VA8Z+Ro+R9vQZqBsytkjFPGTITxK6QMEIGDyacimiVipzQjGQeabmBYmDhc5zSAp5wuc1Gzr2PNDsFV2dPHPao8jPFRSO54xxXYM7vN0p6pWTcrdFvSrgYE4pEj1FQs9A7Srma7Qs4VKlSrjhjOFPJpjToO9OkjD9aGkgbJwvFMkic5SXSJWuVBAHepVYMMryKEWAscEdKJRViXbkD2zQlSOg5N7HFgTjIzVZ/ELWC6nDzcAgM2fKp9KF+IDdE/hrIKgnGJZg2GUe3v71lNWtlspYobckMFy5U5ySTnOev1rFPK3JXqjVHE5I9CFypWNkUurnhlIIqccjHevMLe9ktVfG4AjA2OQMkjtnr8qstE+IGtnlSbxdydVfy4P1pH5nCdSWhZY3FG2uIyw8tDLbHOeai0LW4tZid4wqlGwVDZq1wK9CGVSjcejLLCm7BVh9RSMXTA60XjimY/SjyZzxoz+s65+BBDKBLGQeD1/50qp/tlElzLJy5KosSA/mZhnHt2+xrPa9dm8lDiVZGEi7lDg8Z5FY+2upJJXMe3eoxv3fk4Azn5AD714UMuTLcrNFHt2i6mtwFgiLXUqc3My8KrHtnufbsOtXleffAsjXVssUF28RiXCxowMZ9xjr9a3ylgoDEFgOfnXpePOUo7FJBSpm/HWuFxWlAtElcIriHIrpNc+jiKeaOBC8rhVHc1g/ifUXJuGNwEj3YjYsSG+g5q0+KdWtZY/BivArwSAyKO+O1Z220n+Kzx3Wo/yLZjiGEOQbg4OM+gPPv8q8fypSzZVjj+K+y+OJd/C1413oEd1cPuAaQeJJxuCkj+lUl/Iyak7OrIXUMQAcDORxmri6uDbWkYMa7gD4ECrhVAHt2x6VTS6hZajeyPds0MoCr3A4BJHrnnpSyljT9i8dFdrd0UtnEcThOCsq84IOefSqQyXhsitv/NkcZBH5up7Hrk9hWmuLi0WGS4RiI0bYxPc+nOP61jtRvZV1Y3dmC1uqqVwvlJwM/wBafH8U167/ALgmr2y5+F9ek0+GdPAMbPlVkZsEPkA8du1egfDWueLpdzcTz+I0ZKhCcnj0+9YGxvLHW45heRiOWFRIh5GfYH7cVH/DJLeJp9OkWRLiIth2/LyMke/b61bjJPlF/wAEZY72j2LS9SgvtPiuUkBVhgn3HWjFKsAykEHkEV47Z65cWsNlZ3khtk82QB+UHqfftWw0L4kighEU7vLkk5PUccVaPk1qZFpo8y1kzfzlNo9nsTMaY28npnufX60P8OwoGYJJNDNubLb+OP8A81a69qP4+wDAEo0wXOMnC88fcfetL8N/DUMsK3MsaP8AiDkS9VXAxyPoay9RpIe6iTf/ABvHJHfXS3EYRsBiV6Bs9R8wf2r0NztAAGarNO/DWO2CV4fFP5WUAAjj/arUsCCOTW3x6UST6G9Rmo3ODTjG+3rUWGHWtSJyskMpU/09azWr/ESyW1xDC5hceRH5JY56ADmr154huyynaMkE1lbi0gt9bMsEJmlUDEkhLYLMdxHYYHHSsnlzqoxlVlcEXNlVaaV4Tm/1IE3UhZo7XdkBgpbz/P0HrRcs/hXou76YrFEySpAoPBA29Ow60dEsVrHm4bxLoJ4jZ6kgBevbOMVBpkEd2gvXt/PJKyqB+uM9PXPtWJxS9Ym6mtIZE8t68ZCPHK4BUn86KBzx29Przis/q+kxLqkzSRMhVgwZJCCeB15Of0rdeBHBE0ty6KQMoN2F3dh6sf09BWI1wztLJPIweNCCxxgNzgjJ/wCcUiePDpK7/U7TewTWGu2hjgto4RAFIZAQpLdSeeOazlu1zpEwLpJFHjDRsp83y7H5+9W1/qcs0kXggJEgGAhIXOP1/wB6OtbuGezSR3EiuwUoBwT7jpVMPCK6oV7YFp6afqsbPIEt5mbgqxXJ5IyOnTvUi6fqmmSwyW+biOJjmHdtYqTz17ZrNhpYb6V3bwTFIzIr8ZPPArf29hqWr2kMjXEdpFMAF2nezDseoAJ+ZPtWmKQtgd/dWEvgCeAxs/BSReEPy7H7VHBbQwSt4cw8rZcSebHBHB/2q4/gel2v4xEd57+GESM0hJKg9COgrNw6bJcSGe2m4Z2Vg5Oc89O+OPeknjnIfbW0Wmi/DyX6WqGWKKNUY7Q3mZiAenTngfStQNdsNHxp1ikbOv8AeDdhQcdPnXnWga4mlazNKV8XxXABBI2jOOO1abXytzbwXltFglwFhCDOeeW/epybUfV0zHP8wT4n1SWC4ZoVPnlDKAfyqOTj9PvWk+EPiaS9Mcck8DkrgrtZWB+vWvOY7+bEjs2Zg52nOemOP1NaX4f0+6vL2KWRcRrIULp3IPHP1pPGjODoTJrZ6gLk/M+gqp1XX0tLhLdomLOMhh0FGqCFw2ckYyazmtaVaGJ5J2MxkdURSeEGQTn9ec963eXknjiuOv3OxL5HTIYb5tXuVe3hKrG48SXnYNpBPPQ/SirmVnE3gP4bKwJlIHqc8fT9ahJkmVba0iVLZVCgLgIgHYj+lF25gtL61tZx4k0qFkdQCBgE9O2QPevGlym/V1+//DdFRiqXZUsrwrG12C4VcBdpDSYOcYHIGfWnnXxEttEn867Z5GMSDIUbTgEjjOO1EX1tJdvdqS6s2F8owVB9/pjPPUVTfh5LMS2liiRhMozH8+WPUY5PH7e9KpTiuSV2USUts6X1n4knfx7waasUgDJEN7FeuAR369+9VOpWUkktzAtzI0TvzHKuQccZ8p7VtNA0g2sT+Jbkx5LhpiNxPGMqOPv9qo7/ABLfXDbI2PiMASue9b4LHS5LYvFtlJDo0cYR5kQxbMyP4pbDgnoCB27Yqi1CSKFvBTKoHJAJHGeeBWwkglkOQjZUEqUcHzH/AKv9aqGsC7yyTxAeUgKyZUntx0qfH3bvQHjf0BaHLFcLMl1h4hzukGcEn3rRafE1m/4eBTPDE8c4iV/ynORgHOOh6H6VjNVkRY4PwSBFmzvEZPmxjGR96n0t57ZHuLV5AWjxu69CCK0c+K2BPi9m9muXke6uPDPiTQpEwxyPNz8uKrLO3y1tC6nasrZGc87WNEWurW8thBJOxFyWWJgeu9vX2q0FoHbCsviA8eJk/YjHvxVFJ9orys8v0oqkys4JO0AADJzXoENncXmn+C5H4qZW8MMfygjkkDvj96wGtW6WervZwM4EYUbnPcqD1HzrVfDWqrbXduruclhHkEeRj2OTx1AqM17WYZqtksPwnPviDRPhycFiOffjntW8dotLs0jVAMJnOOOO5oyMDCs2N2Oooa/0xdRAFxPIkI6pHwT7Z7fStGWDxY24vbM0byS2UE3xE/4Z0yWkaXZGinLMM9sfanQWks9vE+p5hjQHbCDjPfJI5HToPuKGSOx0q2ieyhP4mUhzI6l2A3Z/4Kju5X1DMMNwxmhdSyoMtnHQA+x9K8jL5C5KMvb/AEbseFQ2yze4Q2pt7JIxDJBMEQDrwMYHuWPzqj0+Qwtb3NzvS4s4dka45LA4Hz4ovTtJknIKM8sdupRSVxuI4xwfn1Iq5s7XAe5vXKrG4VEXPXA5/XH0ocsmWSSVIqmtnYrqb+F3d4yeFI0JI45DdfoRkVO4sNKZvNBAzjc0kjZdj0z6mobm8tbvRZJLMkxMwT67wDWY17RJpZmvLjUVhmky6wTKWZR1A6/6CtTXFUCKaRuLK9guYD4UzOSM+ZSOPYelYuY/z5COpc/uaGtdJbDSm7bIzyo25XHXOaAutRXTVDG4ilU8Bd24qff70kcik6QYzSNFum5IgRow2AVfB6e4ND3rq6eERJC7kcuvH3BovQtQg1KKQCB0kV/MGHQkf7VDrMsbTQopy28KXIznHbp8qOWTUHRTHJymkYMNHHfyW9yiuqzqqHuMnBIPpVzbaRHcwZtGbAbDADODnHzqovo2bU532ggDqPY5q7+A5HMV07kkmYMuf3q+KpRViTiuTQJcaPeRTRvEqyspzgHBJHI646VZ2N/fxtEl3A7g7i28EAk89a1dvFDPKqNbRkHPKkj9KFks7JJmBxFhsDYSvb2NU+ODWnQiRi9Rt4Jfikh4wxuYUUITnDsAoP6ZrbaV8JWmnu0smyRhMZA5GODkc/Q/oKp7LT/xHxVpMzI2fBaVxxhgn5SPmWH/AI1unWF1Ambyryecc08eKi5yM/kW58UAXurwQOv83ATzOCOSKllurqWCJbWPzugZy3bI6UK0Olw3TTvBGZtzMpOSQM8AE9PpTJfiSCGSNTsCvuJG7BGM8/I461k8jyIZFTkdjx8GOi0Qlg1xIVdBhSnBA44H39q7N+HtNOv5Lc7irZIzjn/0O9An4gTepaMhFIEZHPidBk+gqqnvt2m6uHXcpuMDvxj/AFNZJTxr+maopsvtWvHEFqLVtgnmU+Q4zuc8/p+tF60xOn34Ug/nUdv/AK8Y/WsxbXcf4ywjeVXIMbECRcrt5IxnPJzQfxDrtx+MUwzlEmO7w0GWQ9Mkc5/rWvHlj6/sc9MurNRZ/C9mszBN0wZiTgDzE/0FA/EUtncTSsuriJRlVbc8hPvnIAHPareZQLPSoGcSkOu7cuDnIPI9eaj+JodGGW1CCSYKW2rEcAZ7YHShkdu3+ozWjGWEMd3LdL/ELpliiHhyu4RSccg9eCcDjmq12ksLv+YtrPFwSXjzg8Z+3Sry6j0fUpjJHLPYqcRqqpyzgY5HTp3rOahINzRbjI4YgAH8vtVIUxJw4qzZaBr9q8uZisbSgNuB4OPnQt/exyXbbydqvjPUgcjNBfDFuPCEjWqO4z53PQdPT965rDxpcSptjdenYYPYYqWaF6H8Z+1spvxJN+6Zbw3Rh7dTzVr8IymW8URkiJUYsD0J7ftVBC7M1xlslCME1ffB3muxHGPJGjFjjPXgVpxRpAu5NnoeksV8ORzhfDJbA6/61Raq7zSeILeRYi5Afpnjmri0uDbpgICyKfMxwgx/mPbrQ2p6/bxukMURml7sFzg9+D06d65xtdk+La2Uuh3Es3xTaRxMQqWbJyMeYncePtWylgk/DsspDFmzkHHrXnLy3MFza3llOyXCgHCglsGNQOenY/f7XelfEepi7336PPavgEBNvh+47fSpy4y9W6Oy45cuaD75dQMpNtYyPlQrFNjcA5wOemcfaq6fU723lijk0dg7JsXMe1mx6DvR998S2O5UjiUzEGQLvPlAxweOvPQGs1rTpqWs2SR3jpG0g/nugV1brxj3GBzx8qVeLuiHK9sI1DUWeQibTL1Q3JznHTjHbr7U/VY0mnW1RBEqANKgOd0hAzn5dPvWgGoXsLbFvGPITLuc9Opqkm1eyg1Cdry12tLMzFZJMEA85wP3qTwLHpGnx8sfyf0Vd/cw2E8ttbBkuXYlmxxg9B9qpo2nk1CNbdhvYjDldoU9P+GvSl13RXVUdEfbwN6Z746gVJHd6A58WOC3fbjO1QSvPfjiqKDxR5NX/JJ5FOVIH0vSW22M0MeWjcmZ2cZPmB/oaN/B6jcX4DTRWzGJyuyJSSdw5OfYjvRkP4HafCUoTjlVHTn/AFoCaCJ9QMjXRVAjEZJXA8vfPpmpy5NrQ8ZSZTa5pFtpk1vbrvYlHmLuTl5Aep+9UX9nJZlhuo5gcpkkDLFjyD8q3ceiWWqL4iXErxK3Em5iAR6Ek8U0aJp8rLDZzgiEAZErdeo9vpVYem5FZ5IyxqNO0AaXaNbQ4k3TSrhWJTk4HT3FYz40snj1P8TAGTcvmGDjIPrXorfDO9/EVmjOQxMcueQMDrSu/hq3ubZop4GIb/Gs2G+fpVpZVJaRGEopnjUZRDPGSSzIM457VsPgRIZLySMyrEpiOWbgscgDB+h+1aC9+H9C0fSBFPZpLcTdZnQ+Ix9Qe3yFZlfhOCEq0msQxSgEshX8o7dKMZxSGdpXRuNb0SS/hjFvdSQkEHwyu5CRjnI5GfU54zWMudC1XT7hW1CxusZJM0H8xCTnuvT64oq3tLZSF/tDtZRw3guQPlTo7NI5DjWblueTHasM/UsKDeKXbA1N9HNPQNFC3hlHRAjZ/NgcZz8qlvba5ubVoEnmZpGUiN5iACDkcmqbVL2SKxhks97qW3u6qSFAB69wAcVaIqzRIzYkSRQQM8EHnFLGPtaN0silDi0VI0MysrS25G3/AAtKQTnvxg88VM+myxxBYbYLGpPCyMfc9W/rR90iFBE8j7XYMxOWJ8w4+pIH/qp2imE84WQbJUKhd2cdRnGeOvPr9Kt8hjeJAWnXOpWMTrZwKkcmC4aLfn/yJ9aX8SnlnkXVIDHbohKHwAFJ474IHerO2iaO5jt/FQp4I2qF5yuATnPv0ow2pPTH/dXSUJ9oCio9FY2gLqEMd/FLG/irkCSMq2PTKn0z0qtj0u9W98ARQ28EhDTSQt+ZVOeSxPH6etboRXEtoIY1t12qQpWPaV+1ZzRdJvpbtra6gu4YlhaPeIsq3m7+gPJzz1qMscUFSndt6CpL0Ww/D2u2W5HG2IAg+/PQfOg7qO8lcSXUkYOw4HDAcjtwP3qw1Cyvvh+xiW2spNQdv7yZ3ARD6kKuT9fvQwlj2K1/CYSVxtjLNknaQMDJPWudfYP8QE3t/FbrvMVwEUlUf8oA9FHFT2/xJeMnntIgABwkhH6YqWWMbFMNuk/iblUhSpGAc5z9fT74qCB7QHEkPhvnGMnj2rlCxZtovLDW55E3YlT/ALgwNTXHxLBGVSa6SNvSVcfrVKpVRhEJBPDYzistr0s1xP4TyAKAxB8MnOOgHuSKFboCZqPi/VXljhIMRiVdwZSc9Ov61S6bdQ3Nov4xVuJEUBWR3RsAYG7bwe3JGfeo7uW5u9DjiVXZwmwsEI9Bg5PGKrtHZrBTFM0ayEYXzDrkdOxruNotbou7p7V4gos5EVf8SzSAn2yWoOBbV7hU/DEH/K0jHt7saV7P4kbATICH27Sft29j9qULObtAWPfOzp0NNDGJKSQBdPPp0MKeKI5HkeOYu2cHt9AQOa1Wjq15pkSNxMUB9wwArOXN0k0unXF2VhE6yF+pAyMfP0rRfDxSKBI4uVViFKjAPOf606gux1N3xaEsaynfLGDtO1g2Mqc/1I+496E125XT7SSRZHW5nQrHIAPKOMt07Y++avtRhEUouUXKv5XU9D/z+grJ/GrIttaI75/mEKc4JBA5/TB+dc1sF2rDfh5ZBa29zKZ5JAGVmkD5OSeRn6fr9dIH8gY56dT2oPTZhPp0EqAZeMNt7N8qMiACbox5W6g84NMkgPoOspGKgggc9zTRq91/HEsraFZLdV/nyA8o3OB+w79fahHjAIKjrjK+lV9r4P46S80+dg8gDP5s7hkggg9jjNTlKpJfqMkmjYyXUyRb44zMTgbQwXj5mgdX0+3uFQHTzLHIWZxCp35I58wOOvzrkGoBuGOG7+1Fw3KjndjPXB61zg2TbroCj0qSPTAbDToPHU5UXrHc3oS20nNYfVl+IVv5LnXNJeOMDbG9ooZB7lufbrjp0r1JrxV5A3Dv2xUL6lAT5GPPp2oJNaByk+zymPULpriSBS8kSKpCDLbSRyePkPtVdqCmQiSNWDd9rEf716VcaLo1yWee1MsrMT4qgRuCfdarE+C7D8Qzma6EZ6IXyfvTJO7OUd6PNpvxQi8PFxt6YJYKfuatltLK30yxlvLORrhyWExLKI15wR2NeiWvw7pNs/l09X7eJIN370ZeaPYahH4V0kjRZ/u1kZV+wNBtlopLs8uMkdskiTJa7yP7yUjOQeCOvYnHfn6VqPg7SLbVrWKdr0rJgs0AXlRyB5j1Hfp3rW6foOkWTb7exhDYwWZdx/XNW8PhRkLGirn/ACjFNFtCT4tVR4frljdOLNLeJ5kijKggDjpjNXOky3NpYxF0EbK20qeSOOP2qRJA/wCY804eZGjz14qN2aKJmvJZDiWVip6nOBVN8S2Fzfpbvbhn8LcpiHYnv/z2q1jtJJRwrYPtVlb2EmOXRAeDk5oxcrEcV0C6K7RaPaxTo8RjQIQwwUIo6O6AcKSokx64DCiVs4QQJZGY4wSBgGpEtbVRxEnH5SeTVFd2DiQvM7xOsQyxUgcdOO4qCLT5Q7mNfD/lRKnOQNoIx8v9aswyp24qVZARwKbbDxSAvBlXDSkAeqjjNEIGHJJz/wBVTjkdMj0qIwhR5eB/l/0rgUhbiB0zTot5bpTUjLHn6g9aLiZLcDjBoOxhwR1HmQ4qeFiA2E7d6YbxSMY/SoGl82chRR2IGncT5Ts9u1IZXjIzQq3YQdS1KOV5X7jPQCuVnNBqupbzMAfToftRERRmwDnHXkcUIkZ69fXJoiOHY6n3P7UUhZOzzeyhjkdQ65BNWUcESRkrGoOOuKVKpIudTgnFGxAbV4pUqYVk3Vu1NYDJ4pUqJyOgDNSDtSpU6OYRbjIOalZFx0pUqAokUbd2OfWop/y5pUqH2EhkYrbsw6j2ru0bc9/elSogRGTmuxEh+CenrSpVwz6Dbd2MfLGj4mJK5J6/0pUqP2RfR//Z"/>
          <p:cNvSpPr>
            <a:spLocks noChangeAspect="1" noChangeArrowheads="1"/>
          </p:cNvSpPr>
          <p:nvPr/>
        </p:nvSpPr>
        <p:spPr bwMode="auto">
          <a:xfrm>
            <a:off x="155575" y="-746125"/>
            <a:ext cx="1143000" cy="1562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4" name="AutoShape 6" descr="data:image/jpg;base64,/9j/4AAQSkZJRgABAQAAAQABAAD/2wBDAAkGBwgHBgkIBwgKCgkLDRYPDQwMDRsUFRAWIB0iIiAdHx8kKDQsJCYxJx8fLT0tMTU3Ojo6Iys/RD84QzQ5Ojf/2wBDAQoKCg0MDRoPDxo3JR8lNzc3Nzc3Nzc3Nzc3Nzc3Nzc3Nzc3Nzc3Nzc3Nzc3Nzc3Nzc3Nzc3Nzc3Nzc3Nzc3Nzf/wAARCADDAI8DASIAAhEBAxEB/8QAGwAAAQUBAQAAAAAAAAAAAAAABAACAwUGAQf/xAA7EAACAQMDAgQEBAMHBAMAAAABAgMABBEFEiExQRMiUWEGcYGRFDKhsRUjwRYzQlLR4fBygpLxB0Ni/8QAGQEAAwEBAQAAAAAAAAAAAAAAAQIDBAAF/8QAKBEAAgICAgICAQMFAAAAAAAAAAECEQMhEjEEIhNBMlFhgTNxcrHR/9oADAMBAAIRAxEAPwD1CNCz49KMeMKg9akWDEhOKZOGyCK5T5MyfHwTBXc9KSc896dNGSOBzT4oOPSrWkjNxbYseWnKmal8PinRxse1LyRRY2wf8OCcU1oMHCjNWccPHmFOESg5xS/IWXjlMUKnkU+M4JWjJ4vMSBUBiJ8x606kmSljcWKkemBSwQtIECuFEopx4pZxXMZrgnP8VOFLGDmugVzYUjvauAmujpSFAPRYEConiDdqmpVCjdVgjQnNdEJHNFUqNsX40CYYNjpmiEXaB607FdrrOjChUjSzSoDkModsbelR7GI27Tn17UVXKNiOCYI0L46VA8Z+Ro+R9vQZqBsytkjFPGTITxK6QMEIGDyacimiVipzQjGQeabmBYmDhc5zSAp5wuc1Gzr2PNDsFV2dPHPao8jPFRSO54xxXYM7vN0p6pWTcrdFvSrgYE4pEj1FQs9A7Srma7Qs4VKlSrjhjOFPJpjToO9OkjD9aGkgbJwvFMkic5SXSJWuVBAHepVYMMryKEWAscEdKJRViXbkD2zQlSOg5N7HFgTjIzVZ/ELWC6nDzcAgM2fKp9KF+IDdE/hrIKgnGJZg2GUe3v71lNWtlspYobckMFy5U5ySTnOev1rFPK3JXqjVHE5I9CFypWNkUurnhlIIqccjHevMLe9ktVfG4AjA2OQMkjtnr8qstE+IGtnlSbxdydVfy4P1pH5nCdSWhZY3FG2uIyw8tDLbHOeai0LW4tZid4wqlGwVDZq1wK9CGVSjcejLLCm7BVh9RSMXTA60XjimY/SjyZzxoz+s65+BBDKBLGQeD1/50qp/tlElzLJy5KosSA/mZhnHt2+xrPa9dm8lDiVZGEi7lDg8Z5FY+2upJJXMe3eoxv3fk4Azn5AD714UMuTLcrNFHt2i6mtwFgiLXUqc3My8KrHtnufbsOtXleffAsjXVssUF28RiXCxowMZ9xjr9a3ylgoDEFgOfnXpePOUo7FJBSpm/HWuFxWlAtElcIriHIrpNc+jiKeaOBC8rhVHc1g/ifUXJuGNwEj3YjYsSG+g5q0+KdWtZY/BivArwSAyKO+O1Z220n+Kzx3Wo/yLZjiGEOQbg4OM+gPPv8q8fypSzZVjj+K+y+OJd/C1413oEd1cPuAaQeJJxuCkj+lUl/Iyak7OrIXUMQAcDORxmri6uDbWkYMa7gD4ECrhVAHt2x6VTS6hZajeyPds0MoCr3A4BJHrnnpSyljT9i8dFdrd0UtnEcThOCsq84IOefSqQyXhsitv/NkcZBH5up7Hrk9hWmuLi0WGS4RiI0bYxPc+nOP61jtRvZV1Y3dmC1uqqVwvlJwM/wBafH8U167/ALgmr2y5+F9ek0+GdPAMbPlVkZsEPkA8du1egfDWueLpdzcTz+I0ZKhCcnj0+9YGxvLHW45heRiOWFRIh5GfYH7cVH/DJLeJp9OkWRLiIth2/LyMke/b61bjJPlF/wAEZY72j2LS9SgvtPiuUkBVhgn3HWjFKsAykEHkEV47Z65cWsNlZ3khtk82QB+UHqfftWw0L4kighEU7vLkk5PUccVaPk1qZFpo8y1kzfzlNo9nsTMaY28npnufX60P8OwoGYJJNDNubLb+OP8A81a69qP4+wDAEo0wXOMnC88fcfetL8N/DUMsK3MsaP8AiDkS9VXAxyPoay9RpIe6iTf/ABvHJHfXS3EYRsBiV6Bs9R8wf2r0NztAAGarNO/DWO2CV4fFP5WUAAjj/arUsCCOTW3x6UST6G9Rmo3ODTjG+3rUWGHWtSJyskMpU/09azWr/ESyW1xDC5hceRH5JY56ADmr154huyynaMkE1lbi0gt9bMsEJmlUDEkhLYLMdxHYYHHSsnlzqoxlVlcEXNlVaaV4Tm/1IE3UhZo7XdkBgpbz/P0HrRcs/hXou76YrFEySpAoPBA29Ow60dEsVrHm4bxLoJ4jZ6kgBevbOMVBpkEd2gvXt/PJKyqB+uM9PXPtWJxS9Ym6mtIZE8t68ZCPHK4BUn86KBzx29Przis/q+kxLqkzSRMhVgwZJCCeB15Of0rdeBHBE0ty6KQMoN2F3dh6sf09BWI1wztLJPIweNCCxxgNzgjJ/wCcUiePDpK7/U7TewTWGu2hjgto4RAFIZAQpLdSeeOazlu1zpEwLpJFHjDRsp83y7H5+9W1/qcs0kXggJEgGAhIXOP1/wB6OtbuGezSR3EiuwUoBwT7jpVMPCK6oV7YFp6afqsbPIEt5mbgqxXJ5IyOnTvUi6fqmmSwyW+biOJjmHdtYqTz17ZrNhpYb6V3bwTFIzIr8ZPPArf29hqWr2kMjXEdpFMAF2nezDseoAJ+ZPtWmKQtgd/dWEvgCeAxs/BSReEPy7H7VHBbQwSt4cw8rZcSebHBHB/2q4/gel2v4xEd57+GESM0hJKg9COgrNw6bJcSGe2m4Z2Vg5Oc89O+OPeknjnIfbW0Wmi/DyX6WqGWKKNUY7Q3mZiAenTngfStQNdsNHxp1ikbOv8AeDdhQcdPnXnWga4mlazNKV8XxXABBI2jOOO1abXytzbwXltFglwFhCDOeeW/epybUfV0zHP8wT4n1SWC4ZoVPnlDKAfyqOTj9PvWk+EPiaS9Mcck8DkrgrtZWB+vWvOY7+bEjs2Zg52nOemOP1NaX4f0+6vL2KWRcRrIULp3IPHP1pPGjODoTJrZ6gLk/M+gqp1XX0tLhLdomLOMhh0FGqCFw2ckYyazmtaVaGJ5J2MxkdURSeEGQTn9ec963eXknjiuOv3OxL5HTIYb5tXuVe3hKrG48SXnYNpBPPQ/SirmVnE3gP4bKwJlIHqc8fT9ahJkmVba0iVLZVCgLgIgHYj+lF25gtL61tZx4k0qFkdQCBgE9O2QPevGlym/V1+//DdFRiqXZUsrwrG12C4VcBdpDSYOcYHIGfWnnXxEttEn867Z5GMSDIUbTgEjjOO1EX1tJdvdqS6s2F8owVB9/pjPPUVTfh5LMS2liiRhMozH8+WPUY5PH7e9KpTiuSV2USUts6X1n4knfx7waasUgDJEN7FeuAR369+9VOpWUkktzAtzI0TvzHKuQccZ8p7VtNA0g2sT+Jbkx5LhpiNxPGMqOPv9qo7/ABLfXDbI2PiMASue9b4LHS5LYvFtlJDo0cYR5kQxbMyP4pbDgnoCB27Yqi1CSKFvBTKoHJAJHGeeBWwkglkOQjZUEqUcHzH/AKv9aqGsC7yyTxAeUgKyZUntx0qfH3bvQHjf0BaHLFcLMl1h4hzukGcEn3rRafE1m/4eBTPDE8c4iV/ynORgHOOh6H6VjNVkRY4PwSBFmzvEZPmxjGR96n0t57ZHuLV5AWjxu69CCK0c+K2BPi9m9muXke6uPDPiTQpEwxyPNz8uKrLO3y1tC6nasrZGc87WNEWurW8thBJOxFyWWJgeu9vX2q0FoHbCsviA8eJk/YjHvxVFJ9orys8v0oqkys4JO0AADJzXoENncXmn+C5H4qZW8MMfygjkkDvj96wGtW6WervZwM4EYUbnPcqD1HzrVfDWqrbXduruclhHkEeRj2OTx1AqM17WYZqtksPwnPviDRPhycFiOffjntW8dotLs0jVAMJnOOOO5oyMDCs2N2Oooa/0xdRAFxPIkI6pHwT7Z7fStGWDxY24vbM0byS2UE3xE/4Z0yWkaXZGinLMM9sfanQWks9vE+p5hjQHbCDjPfJI5HToPuKGSOx0q2ieyhP4mUhzI6l2A3Z/4Kju5X1DMMNwxmhdSyoMtnHQA+x9K8jL5C5KMvb/AEbseFQ2yze4Q2pt7JIxDJBMEQDrwMYHuWPzqj0+Qwtb3NzvS4s4dka45LA4Hz4ovTtJknIKM8sdupRSVxuI4xwfn1Iq5s7XAe5vXKrG4VEXPXA5/XH0ocsmWSSVIqmtnYrqb+F3d4yeFI0JI45DdfoRkVO4sNKZvNBAzjc0kjZdj0z6mobm8tbvRZJLMkxMwT67wDWY17RJpZmvLjUVhmky6wTKWZR1A6/6CtTXFUCKaRuLK9guYD4UzOSM+ZSOPYelYuY/z5COpc/uaGtdJbDSm7bIzyo25XHXOaAutRXTVDG4ilU8Bd24qff70kcik6QYzSNFum5IgRow2AVfB6e4ND3rq6eERJC7kcuvH3BovQtQg1KKQCB0kV/MGHQkf7VDrMsbTQopy28KXIznHbp8qOWTUHRTHJymkYMNHHfyW9yiuqzqqHuMnBIPpVzbaRHcwZtGbAbDADODnHzqovo2bU532ggDqPY5q7+A5HMV07kkmYMuf3q+KpRViTiuTQJcaPeRTRvEqyspzgHBJHI646VZ2N/fxtEl3A7g7i28EAk89a1dvFDPKqNbRkHPKkj9KFks7JJmBxFhsDYSvb2NU+ODWnQiRi9Rt4Jfikh4wxuYUUITnDsAoP6ZrbaV8JWmnu0smyRhMZA5GODkc/Q/oKp7LT/xHxVpMzI2fBaVxxhgn5SPmWH/AI1unWF1Ambyryecc08eKi5yM/kW58UAXurwQOv83ATzOCOSKllurqWCJbWPzugZy3bI6UK0Olw3TTvBGZtzMpOSQM8AE9PpTJfiSCGSNTsCvuJG7BGM8/I461k8jyIZFTkdjx8GOi0Qlg1xIVdBhSnBA44H39q7N+HtNOv5Lc7irZIzjn/0O9An4gTepaMhFIEZHPidBk+gqqnvt2m6uHXcpuMDvxj/AFNZJTxr+maopsvtWvHEFqLVtgnmU+Q4zuc8/p+tF60xOn34Ug/nUdv/AK8Y/WsxbXcf4ywjeVXIMbECRcrt5IxnPJzQfxDrtx+MUwzlEmO7w0GWQ9Mkc5/rWvHlj6/sc9MurNRZ/C9mszBN0wZiTgDzE/0FA/EUtncTSsuriJRlVbc8hPvnIAHPareZQLPSoGcSkOu7cuDnIPI9eaj+JodGGW1CCSYKW2rEcAZ7YHShkdu3+ozWjGWEMd3LdL/ELpliiHhyu4RSccg9eCcDjmq12ksLv+YtrPFwSXjzg8Z+3Sry6j0fUpjJHLPYqcRqqpyzgY5HTp3rOahINzRbjI4YgAH8vtVIUxJw4qzZaBr9q8uZisbSgNuB4OPnQt/exyXbbydqvjPUgcjNBfDFuPCEjWqO4z53PQdPT965rDxpcSptjdenYYPYYqWaF6H8Z+1spvxJN+6Zbw3Rh7dTzVr8IymW8URkiJUYsD0J7ftVBC7M1xlslCME1ffB3muxHGPJGjFjjPXgVpxRpAu5NnoeksV8ORzhfDJbA6/61Raq7zSeILeRYi5Afpnjmri0uDbpgICyKfMxwgx/mPbrQ2p6/bxukMURml7sFzg9+D06d65xtdk+La2Uuh3Es3xTaRxMQqWbJyMeYncePtWylgk/DsspDFmzkHHrXnLy3MFza3llOyXCgHCglsGNQOenY/f7XelfEepi7336PPavgEBNvh+47fSpy4y9W6Oy45cuaD75dQMpNtYyPlQrFNjcA5wOemcfaq6fU723lijk0dg7JsXMe1mx6DvR998S2O5UjiUzEGQLvPlAxweOvPQGs1rTpqWs2SR3jpG0g/nugV1brxj3GBzx8qVeLuiHK9sI1DUWeQibTL1Q3JznHTjHbr7U/VY0mnW1RBEqANKgOd0hAzn5dPvWgGoXsLbFvGPITLuc9Opqkm1eyg1Cdry12tLMzFZJMEA85wP3qTwLHpGnx8sfyf0Vd/cw2E8ttbBkuXYlmxxg9B9qpo2nk1CNbdhvYjDldoU9P+GvSl13RXVUdEfbwN6Z746gVJHd6A58WOC3fbjO1QSvPfjiqKDxR5NX/JJ5FOVIH0vSW22M0MeWjcmZ2cZPmB/oaN/B6jcX4DTRWzGJyuyJSSdw5OfYjvRkP4HafCUoTjlVHTn/AFoCaCJ9QMjXRVAjEZJXA8vfPpmpy5NrQ8ZSZTa5pFtpk1vbrvYlHmLuTl5Aep+9UX9nJZlhuo5gcpkkDLFjyD8q3ceiWWqL4iXErxK3Em5iAR6Ek8U0aJp8rLDZzgiEAZErdeo9vpVYem5FZ5IyxqNO0AaXaNbQ4k3TSrhWJTk4HT3FYz40snj1P8TAGTcvmGDjIPrXorfDO9/EVmjOQxMcueQMDrSu/hq3ubZop4GIb/Gs2G+fpVpZVJaRGEopnjUZRDPGSSzIM457VsPgRIZLySMyrEpiOWbgscgDB+h+1aC9+H9C0fSBFPZpLcTdZnQ+Ix9Qe3yFZlfhOCEq0msQxSgEshX8o7dKMZxSGdpXRuNb0SS/hjFvdSQkEHwyu5CRjnI5GfU54zWMudC1XT7hW1CxusZJM0H8xCTnuvT64oq3tLZSF/tDtZRw3guQPlTo7NI5DjWblueTHasM/UsKDeKXbA1N9HNPQNFC3hlHRAjZ/NgcZz8qlvba5ubVoEnmZpGUiN5iACDkcmqbVL2SKxhks97qW3u6qSFAB69wAcVaIqzRIzYkSRQQM8EHnFLGPtaN0silDi0VI0MysrS25G3/AAtKQTnvxg88VM+myxxBYbYLGpPCyMfc9W/rR90iFBE8j7XYMxOWJ8w4+pIH/qp2imE84WQbJUKhd2cdRnGeOvPr9Kt8hjeJAWnXOpWMTrZwKkcmC4aLfn/yJ9aX8SnlnkXVIDHbohKHwAFJ474IHerO2iaO5jt/FQp4I2qF5yuATnPv0ow2pPTH/dXSUJ9oCio9FY2gLqEMd/FLG/irkCSMq2PTKn0z0qtj0u9W98ARQ28EhDTSQt+ZVOeSxPH6etboRXEtoIY1t12qQpWPaV+1ZzRdJvpbtra6gu4YlhaPeIsq3m7+gPJzz1qMscUFSndt6CpL0Ww/D2u2W5HG2IAg+/PQfOg7qO8lcSXUkYOw4HDAcjtwP3qw1Cyvvh+xiW2spNQdv7yZ3ARD6kKuT9fvQwlj2K1/CYSVxtjLNknaQMDJPWudfYP8QE3t/FbrvMVwEUlUf8oA9FHFT2/xJeMnntIgABwkhH6YqWWMbFMNuk/iblUhSpGAc5z9fT74qCB7QHEkPhvnGMnj2rlCxZtovLDW55E3YlT/ALgwNTXHxLBGVSa6SNvSVcfrVKpVRhEJBPDYzistr0s1xP4TyAKAxB8MnOOgHuSKFboCZqPi/VXljhIMRiVdwZSc9Ov61S6bdQ3Nov4xVuJEUBWR3RsAYG7bwe3JGfeo7uW5u9DjiVXZwmwsEI9Bg5PGKrtHZrBTFM0ayEYXzDrkdOxruNotbou7p7V4gos5EVf8SzSAn2yWoOBbV7hU/DEH/K0jHt7saV7P4kbATICH27Sft29j9qULObtAWPfOzp0NNDGJKSQBdPPp0MKeKI5HkeOYu2cHt9AQOa1Wjq15pkSNxMUB9wwArOXN0k0unXF2VhE6yF+pAyMfP0rRfDxSKBI4uVViFKjAPOf606gux1N3xaEsaynfLGDtO1g2Mqc/1I+496E125XT7SSRZHW5nQrHIAPKOMt07Y++avtRhEUouUXKv5XU9D/z+grJ/GrIttaI75/mEKc4JBA5/TB+dc1sF2rDfh5ZBa29zKZ5JAGVmkD5OSeRn6fr9dIH8gY56dT2oPTZhPp0EqAZeMNt7N8qMiACbox5W6g84NMkgPoOspGKgggc9zTRq91/HEsraFZLdV/nyA8o3OB+w79fahHjAIKjrjK+lV9r4P46S80+dg8gDP5s7hkggg9jjNTlKpJfqMkmjYyXUyRb44zMTgbQwXj5mgdX0+3uFQHTzLHIWZxCp35I58wOOvzrkGoBuGOG7+1Fw3KjndjPXB61zg2TbroCj0qSPTAbDToPHU5UXrHc3oS20nNYfVl+IVv5LnXNJeOMDbG9ooZB7lufbrjp0r1JrxV5A3Dv2xUL6lAT5GPPp2oJNaByk+zymPULpriSBS8kSKpCDLbSRyePkPtVdqCmQiSNWDd9rEf716VcaLo1yWee1MsrMT4qgRuCfdarE+C7D8Qzma6EZ6IXyfvTJO7OUd6PNpvxQi8PFxt6YJYKfuatltLK30yxlvLORrhyWExLKI15wR2NeiWvw7pNs/l09X7eJIN370ZeaPYahH4V0kjRZ/u1kZV+wNBtlopLs8uMkdskiTJa7yP7yUjOQeCOvYnHfn6VqPg7SLbVrWKdr0rJgs0AXlRyB5j1Hfp3rW6foOkWTb7exhDYwWZdx/XNW8PhRkLGirn/ACjFNFtCT4tVR4frljdOLNLeJ5kijKggDjpjNXOky3NpYxF0EbK20qeSOOP2qRJA/wCY804eZGjz14qN2aKJmvJZDiWVip6nOBVN8S2Fzfpbvbhn8LcpiHYnv/z2q1jtJJRwrYPtVlb2EmOXRAeDk5oxcrEcV0C6K7RaPaxTo8RjQIQwwUIo6O6AcKSokx64DCiVs4QQJZGY4wSBgGpEtbVRxEnH5SeTVFd2DiQvM7xOsQyxUgcdOO4qCLT5Q7mNfD/lRKnOQNoIx8v9aswyp24qVZARwKbbDxSAvBlXDSkAeqjjNEIGHJJz/wBVTjkdMj0qIwhR5eB/l/0rgUhbiB0zTot5bpTUjLHn6g9aLiZLcDjBoOxhwR1HmQ4qeFiA2E7d6YbxSMY/SoGl82chRR2IGncT5Ts9u1IZXjIzQq3YQdS1KOV5X7jPQCuVnNBqupbzMAfToftRERRmwDnHXkcUIkZ69fXJoiOHY6n3P7UUhZOzzeyhjkdQ65BNWUcESRkrGoOOuKVKpIudTgnFGxAbV4pUqYVk3Vu1NYDJ4pUqJyOgDNSDtSpU6OYRbjIOalZFx0pUqAokUbd2OfWop/y5pUqH2EhkYrbsw6j2ru0bc9/elSogRGTmuxEh+CenrSpVwz6Dbd2MfLGj4mJK5J6/0pUqP2RfR//Z"/>
          <p:cNvSpPr>
            <a:spLocks noChangeAspect="1" noChangeArrowheads="1"/>
          </p:cNvSpPr>
          <p:nvPr/>
        </p:nvSpPr>
        <p:spPr bwMode="auto">
          <a:xfrm>
            <a:off x="155575" y="-746125"/>
            <a:ext cx="1143000" cy="1562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6" name="Picture 8" descr="http://www.emeraldecocity.com/Hanging%20Gardens%20of%20Babylon%20600%20BC.jpg"/>
          <p:cNvPicPr>
            <a:picLocks noChangeAspect="1" noChangeArrowheads="1"/>
          </p:cNvPicPr>
          <p:nvPr/>
        </p:nvPicPr>
        <p:blipFill>
          <a:blip r:embed="rId4" cstate="print"/>
          <a:srcRect/>
          <a:stretch>
            <a:fillRect/>
          </a:stretch>
        </p:blipFill>
        <p:spPr bwMode="auto">
          <a:xfrm>
            <a:off x="5181600" y="2438400"/>
            <a:ext cx="3581400" cy="2604655"/>
          </a:xfrm>
          <a:prstGeom prst="rect">
            <a:avLst/>
          </a:prstGeom>
          <a:noFill/>
        </p:spPr>
      </p:pic>
      <p:pic>
        <p:nvPicPr>
          <p:cNvPr id="7178" name="Picture 10" descr="http://www.bible-history.com/sketches/ancient/hanging-gardens-of-babylon.jpg"/>
          <p:cNvPicPr>
            <a:picLocks noChangeAspect="1" noChangeArrowheads="1"/>
          </p:cNvPicPr>
          <p:nvPr/>
        </p:nvPicPr>
        <p:blipFill>
          <a:blip r:embed="rId5" cstate="print"/>
          <a:srcRect/>
          <a:stretch>
            <a:fillRect/>
          </a:stretch>
        </p:blipFill>
        <p:spPr bwMode="auto">
          <a:xfrm>
            <a:off x="4306461" y="4572000"/>
            <a:ext cx="4304139" cy="25170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2895600"/>
          </a:xfrm>
        </p:spPr>
        <p:txBody>
          <a:bodyPr>
            <a:noAutofit/>
          </a:bodyPr>
          <a:lstStyle/>
          <a:p>
            <a:r>
              <a:rPr lang="en-US" sz="2000" b="1" i="1" dirty="0">
                <a:solidFill>
                  <a:schemeClr val="accent6">
                    <a:lumMod val="75000"/>
                  </a:schemeClr>
                </a:solidFill>
              </a:rPr>
              <a:t>Temple of Artemis at Ephesus</a:t>
            </a:r>
            <a:r>
              <a:rPr lang="en-US" sz="2000" dirty="0">
                <a:solidFill>
                  <a:schemeClr val="accent6">
                    <a:lumMod val="75000"/>
                  </a:schemeClr>
                </a:solidFill>
              </a:rPr>
              <a:t/>
            </a:r>
            <a:br>
              <a:rPr lang="en-US" sz="2000" dirty="0">
                <a:solidFill>
                  <a:schemeClr val="accent6">
                    <a:lumMod val="75000"/>
                  </a:schemeClr>
                </a:solidFill>
              </a:rPr>
            </a:br>
            <a:r>
              <a:rPr lang="en-US" sz="2000" dirty="0">
                <a:solidFill>
                  <a:schemeClr val="accent6">
                    <a:lumMod val="75000"/>
                  </a:schemeClr>
                </a:solidFill>
              </a:rPr>
              <a:t>The Ephesians erected their great temple for Apollo's twin sister Artemis around 550 BC. They rebuilt it after 356 BC, when a terrorist bent on fame set it ablaze. Located in today's Turkey, across the Aegean Sea from Athens, the temple drew many Greeks bearing gifts. They marveled at its size--imagine </a:t>
            </a:r>
            <a:r>
              <a:rPr lang="en-US" sz="2000" dirty="0">
                <a:solidFill>
                  <a:schemeClr val="accent6">
                    <a:lumMod val="75000"/>
                  </a:schemeClr>
                </a:solidFill>
                <a:hlinkClick r:id="rId2"/>
              </a:rPr>
              <a:t>a football field surrounded by marble</a:t>
            </a:r>
            <a:r>
              <a:rPr lang="en-US" sz="2000" dirty="0">
                <a:solidFill>
                  <a:schemeClr val="accent6">
                    <a:lumMod val="75000"/>
                  </a:schemeClr>
                </a:solidFill>
              </a:rPr>
              <a:t>--and at the art inside. Little remains of the temple today, just fragments at the site and in museums.</a:t>
            </a:r>
            <a:r>
              <a:rPr lang="en-US" sz="3200" dirty="0">
                <a:solidFill>
                  <a:schemeClr val="accent6">
                    <a:lumMod val="75000"/>
                  </a:schemeClr>
                </a:solidFill>
              </a:rPr>
              <a:t/>
            </a:r>
            <a:br>
              <a:rPr lang="en-US" sz="3200" dirty="0">
                <a:solidFill>
                  <a:schemeClr val="accent6">
                    <a:lumMod val="75000"/>
                  </a:schemeClr>
                </a:solidFill>
              </a:rPr>
            </a:br>
            <a:endParaRPr lang="en-US" sz="3200" dirty="0">
              <a:solidFill>
                <a:schemeClr val="accent6">
                  <a:lumMod val="75000"/>
                </a:schemeClr>
              </a:solidFill>
            </a:endParaRPr>
          </a:p>
        </p:txBody>
      </p:sp>
      <p:pic>
        <p:nvPicPr>
          <p:cNvPr id="6146" name="Picture 2" descr="http://www.destination360.com/europe/turkey/images/s/ephesus.jpg"/>
          <p:cNvPicPr>
            <a:picLocks noChangeAspect="1" noChangeArrowheads="1"/>
          </p:cNvPicPr>
          <p:nvPr/>
        </p:nvPicPr>
        <p:blipFill>
          <a:blip r:embed="rId3" cstate="print"/>
          <a:srcRect/>
          <a:stretch>
            <a:fillRect/>
          </a:stretch>
        </p:blipFill>
        <p:spPr bwMode="auto">
          <a:xfrm>
            <a:off x="457200" y="3048000"/>
            <a:ext cx="3952875" cy="3162301"/>
          </a:xfrm>
          <a:prstGeom prst="rect">
            <a:avLst/>
          </a:prstGeom>
          <a:noFill/>
        </p:spPr>
      </p:pic>
      <p:pic>
        <p:nvPicPr>
          <p:cNvPr id="6148" name="Picture 4" descr="http://www.billmunnsgallery.com/images/SWGTDE3.jpg">
            <a:hlinkClick r:id="rId4"/>
          </p:cNvPr>
          <p:cNvPicPr>
            <a:picLocks noChangeAspect="1" noChangeArrowheads="1"/>
          </p:cNvPicPr>
          <p:nvPr/>
        </p:nvPicPr>
        <p:blipFill>
          <a:blip r:embed="rId5" cstate="print"/>
          <a:srcRect/>
          <a:stretch>
            <a:fillRect/>
          </a:stretch>
        </p:blipFill>
        <p:spPr bwMode="auto">
          <a:xfrm>
            <a:off x="4191000" y="3762374"/>
            <a:ext cx="4953000" cy="3095626"/>
          </a:xfrm>
          <a:prstGeom prst="rect">
            <a:avLst/>
          </a:prstGeom>
          <a:noFill/>
        </p:spPr>
      </p:pic>
      <p:sp>
        <p:nvSpPr>
          <p:cNvPr id="6150" name="AutoShape 6" descr="data:image/jpg;base64,/9j/4AAQSkZJRgABAQAAAQABAAD/2wBDAAkGBwgHBgkIBwgKCgkLDRYPDQwMDRsUFRAWIB0iIiAdHx8kKDQsJCYxJx8fLT0tMTU3Ojo6Iys/RD84QzQ5Ojf/2wBDAQoKCg0MDRoPDxo3JR8lNzc3Nzc3Nzc3Nzc3Nzc3Nzc3Nzc3Nzc3Nzc3Nzc3Nzc3Nzc3Nzc3Nzc3Nzc3Nzc3Nzf/wAARCACZAPMDASIAAhEBAxEB/8QAHAAAAgMBAQEBAAAAAAAAAAAABQYDBAcCAAEI/8QAThAAAgECBQIDBQQFBwoCCwAAAQIDBBEABRIhMQZBEyJRFDJhcYEHI5GxFUKhwdEzUnJzgrLwFiQ0NTZDYnSS8bPhFyc3U2N1hKLCw9L/xAAUAQEAAAAAAAAAAAAAAAAAAAAA/8QAFBEBAAAAAAAAAAAAAAAAAAAAAP/aAAwDAQACEQMRAD8A0fLcyo6+nEtNUKVB3WRgGX4W/wC+L4XVawv32AO2MloKyOileJy5hY7EC9m4v25wx5dXrUDVRTFZFN/D1aSP44BqzHOctyxlGYVsVOz+54pI1fX92LfiwGTw1mjM1i2jxBcgb3tzbGedTZdXZ48fiz+GI3Vw0oOwtYhbcc8/wGK8UOaUGZU2aSSLmUtOLJq8rHYqdwL/AKxPHIwGmX8tl0gHc27n1Pxx8ZFDAsPMODhDPXcs9bSxxQGkhLWmWZQ223DDDrLUpCWDKxUDm43+uAmZL7KdNxyOTjkIbg2uVGxP0wOlzqFSvhozWF7XAJ+mB8vUE2nSkHn07XFgL8Xa+x+mAOSA2LNYgX72vfHSNHvp02ta4Hr8cLRzyqS5YRzsRcIgPNthft+WK3tWasyyeNHToRYhlNhb4gk/jgGorFGQQg8xAuRqv8PliGSqgjjP3ioq+bTvbC54tRLKrGslDuDd/W+/Ha1sVZGUFI62olVXsEkRTrbbcCwNiTsBvf67AzU+YpUTsqByQVLHYcja2/wx8et8SVqZHHiX2824vYXthJ8d5KmmkgTMnSaHxKpmgPhRC9g4JAJAYC4AsAx9MFP0dC0YeJ2KShXEkR5vuGB7g/uwDK00cBUSlQdK3ZnG57kdsRNXxLMLTRamPm1kWI/h8sKceUjVqeWpc2svm90X7d/ji1DlxMoCksDvqudX48D5YA1JUa5LAFQbiw3A/hiWSWMNp8RNKixLG5v9cCo6Fng1NOgOoG8jWNue3bHYyima8jVrh7bMpJA325P+L4Dps1jDlEjm0oQNWk2+mLK5vRR2TxDrPuoe+9uTiOOko40vEwe25uoHe/riP2aiNVrZl8Uc2B2uLE4CeDM43Z/EDEMQNam4Fr/Ac33Pe2La1sbsBrV9R5Dbr8x2+WIAlHGihVlLb7gjYfl+GKs8VOSRCrhT/Otf9mANrV0lK95JoyTx3IxS/SMXtbeIX8Eb6S29+P34ER5dCAV1ygMbnSwBJ+eLcFImoCEEm+3mwBR81p00eFE1xuFtYfhgbmGZGoZEiikWzBCziwt2sO/HOLiUIenb3dRIsqkEgfXH0wFUURnVYcGwYfL8MBTostkqR4p0gFt2UkXIPzwZNPTwxBCuoqbg7E2/7Yry1LQpdzdQABtx8vjgdV5uLWp21twRe9+ObYAxUJGRbV4bsCOdz8u19sUTEibMztY7h31KLj1+WA0+Y1cwKeDIsuoKq2ttxcnufliv/nngaJpEaFtgAxuvPr8h+J+GAORQweGul4UFtlFxb6Y9gQsZCjcD5HHsAvtSTzBX8SGdWa9kW3p6/LEkNMqSApUjbfzjkfAAcfHFRmsGipzZCDe55HbF2TKZIwHpn87C4KsB2vf5dsBKtRXUrO+qR49ICMhLJxt8vrj5DncsdQoqfPF+syJza+4Pzt+3HkpKqk++mVlZ3vqubKTwbg4lqZ6eeD2WrIZlA0Op81yedhYbfjgO6jwKiHWY1qUmAFp3IUnsRc3HfcYBwdST0NS0UVQyoD5YpZAQm57AfIji4OPlXBNR+SGSR4XFtStyByTY7bG+BGYRiR1L+FpkAVnC9h+G2wtgL2Y9dO8RCxQmpQgpIvmG1zbi3pxi50/1YK5/Z8zanpWZSEkDsA77eWxJ9b/T5YCU2WJTAFI5Zo2kj8RShIUMeDbsd+N+Ti5mmWQvHC9bDR5Iw5LyyBwpI2ClmZu+9gDcb98A7LJDFCJodLqx2dGW3H4WxWq6tlSJdy0gtYhtVzxZFuTf5YWsoopYHMGUUuYTFrLI9ZN7LTC+4JUEsdiNwe49cEpMjqxHJHNXhXZ6inWny8eyRFo012LC8jg7AgkAHbm1wsT5vSUaeFUs0dS7afBlJaVz/VJqa1+xtj6arN6pQIaZqKGYlEmzCfw9RtdrQxEMWsNXmbYAnFRaePLRP+haSSCOV44kTTeR7tfUWUBuHAudiLX9MXVySrr5HMMMkKLURzhqmRoke6qGUxqLE2Gri4Km/NiHssOc5ZOTSRZZcEiR0LRadxqB0kgte2wF/LvziCkeoyqmSmiyyupYIgZP1apQGIOxsp088G3PoSCs8LUHgyvJA84mmkd4KxIn1STl7bsAqgE3I73uO4pVdZk41iqzbKmuhDO9fHq8skunyi5BKSWG9hbAcnqJRJpmmphYXPjwy01u4H64vbftftiymeU00ekSLC7C6Mksb3YjYFTY2vsdr2B72wK/ykyCKYeLnNOyCSOQJH4sqr5pi4sVsxIdedtiL25GHqTpLwgWhSpfwiPJRtGS5ctyjqLBTYWXbYdsA3y52I1DPBEUvcMJ9B025u6KP298BK7ql39oipI5AdYjEscisqhiRdQm7MNrDXYm22Aa5jlU7E0eV9QKxtpFMl9Pr6n637Y9WVea5dRvJDlGeqC2iKoroVsrEEd1uzdwb3FsA+wy5fK0ZgrKeWWwKkSjVxsSL9xbE7xikUNIpjtuRIbEXIHf4sPhjHB1L1PSwx080888caFUjq6VKhVAHA1KePniKTqrOFQKqwwINiIIBCDuNiq+X9mA2hRKQzaLgGy2/L0GPhElzZST8BzjGoOtK+H3YqYWGxVFWxPxUA/twWT7Sq/ys9OCyi2lZLj5+YE9vXbAaTWVgy9Wnqw0dLGBeYEGxN+Qfl/i+LhkKk2sWvtuGvzx64yk9eUE606VORJdJo5GaN/M2gg7Frje1jf1JwUyf7Rcrj1w1MVVDCZPu1ZQywx7WQWN7C23w27YDQQ7AllYhyeQccO9SfOKoxsDsugMv4HAmm6oyGp1eHnFBsbAPKY2PxAcDBGCrpaneKpp5Q3umOZWB/AnAeZZZif86ZbfqqvlNvniOmo1prkPqI8vfcfU4upGSof6X4vj05hp0WasqEgjYgXe5PYWAAJPI4GAql5jZW22sbC3fHM7+GhddRIPC8n9vzxPTeHV0xqYTqiLsiOQRqCmxIB3IuCO3rj61Oxuxub8g3sMBS1S/wDuxj2LRp4yb2/YcewClPQvSuCzm7MbCUW3+nr8vyxcgrHjV41JhmW2xXYG44H4cbWHzwj591ZWCpWPKpIvY1IKyGIEuQLsCT23tYbbd+cC86zaozFoaieoeOYxW0MQo4Hu6dwObX7n54B0zXrb9HzzQPTSSOAux2RxtdtPI5Pf6YhyvrWmzWOSnqKT2Z9rSRt5Qve9zt22/fhFhqzocPNOniJpUCxvzvxbuR9TiiGVXWQorcllN11C23B74DUbQGMuZFuSNQuLDbvj0rSPSo5DEOvltYgC3Py42HbGcVea1E1BT0zMwjhU6RqNix2JNxvttio9XUSRLE08gijFlTWbAfLAafDUSUmsLqTUVDMnuyLc7bEcX9RzixkeV1UlManLc0yOmE4a7/o6SSYLci5bSSG+TYz6m6lrKWAqFjafVcSuNR5vc+u/B9Pphtp8/wA1GT5GaKVMvyueSSKWeoVCrSg6nIvqK7GwvsfxwDSuU5uEQTdWzt4W6LT5IT4Z9QTaxsOf445kyiQKzydVdQSBixZaeGGK9zuT5uTv88Aq/Ouq2z/LYaeaangqYvaFp1aEExKTe9lsCQve/PpijmuedV0fWCQ1FTUq/wB3MKNK0iNdSarXUABdjtba1t+cA1U2R0EwKmr6sqj+sZcw8MfXTfsQfxxEelclkQmbIK2cclqnNJSb/LRzhE6nzLPct6lqBUVtQHjlEpjSskZeQbKxINr/AFG2/fHfWFJmrZvVSVkiQymmin007voYMOfMxIIsb9jY2AwGgx9OZDTqQOlaRJAbDxS77fWRbjY72ttiWTLcup4llGU5BSKx8hmhHn73GpjcfjjPuoMuqs3yvKs2qKmnDy0M8ixRxaFVYmsBe92PJuf246koKrNOhssqJ6lFjirjSQQrAgWJStyS1tRJJHJ/LAPsdSiQvWQzZBDTxWMkkdNTWQ3tubXB/O/4S5f1FTTzx09L1HHNUSuQqQGOEbDYAqhv3/xzn/TkJqens4iesnSlhyo1fgwWRDIWVRqt72w74F9PJI1MJVq5YCKmOEaJdJCOQpt34PbtgNKzLrCkp5ZKWfPaszJ5Cgq6g7jc30w74F9aVNPL0nDXLW1c8U08ZRWEhJB1eaz27jm3phV6syuKL7Qswy2np5pEEoVIUZnY+TYX3PbHUtOh+zuqqpog80ecLAszm76Fjtpud7D0+OAEx1FOIfHElTFHqKoQB25G30/HnEr+HrdFrmVgdTho2uANzftfa1vzx8qaK3TVFUinUTVdfURKwOxASO1h28xOCtZk9Muc9XKInMWXAhfvDtqnQb77jTr2+N8ACEMYBZK2FtyF1m2q313OITAXIIWNjY6rMvp32wbiySnnzbIKCMyKauJJX0yXKXaQnT6bKv4fHFCPKPGy3L2RpB7fmQpytxYkJHvxz96cANal+7ayxkAE2VhjzUZHmjU6RubMCfwvgtXZRqbMpEkkLJmy0YDqDfeSx2At7o2GOcwyRqb2gCYlxmxy8MEt7o94G/e/HwGAGCGMA6klJuD5TyPkQccNTRmTZXUjtoBP1wSr8tljkr7SLphr1ogQrAi5fdbnb3OPjjuTL618zeijqkMi1MsCnWyqBGDqNiLgGx+WAoU8tRTyAwVlVDb+azrY/Q4tyZznQsz5tXMEJ8rTyEAj1B27d8ejhrjRmqjBEfs71W7gkR6xGORzqI+YwUko82pDMjhHKSywF0I/3MYaW3HZhb/ywGq9CdPSZRlZNVmT1rVREoRQPCjYjUSpO7Ek+9sMNQiZh7gK220Hbn0OAkedw5dltNHX1MTVsUKrNFCbrrA81h2HzxXHU1ZLpMMSQoTsXAub8X3tbf0wDGMtiYBryLfsbbY9hPbN8xclv0im/wDNjW2PYDAGYqBpCqV7gAH64kaQsj290jcm255/fj33SMrRuzEAE+W2/f8A7/sGPjOX8x3YDSLAXPz9fngOZGuRsoAHYbY5UatkUnfg774+EAMbWsbHbDD0c2VUNTJmucTBloiHhpFUNJPJ+rYHYKCLkn8DgGjOsiRemUnGVViFqNPZzIspdZVZb7W40+IWv8xaxxmrlVY9z8MarmOaGiylM1ejqEnan8NDLTGzGRbG8g07hQ5HlI3uTfy4yuUM8hZrkk3J9cB8vpFu2HnM21fZNkYHC5pUXHptt+ZwisCDuD8cPkz6vsgy4hd487lUn5xscB96xmlpsq6cnp5Hjb/J+NAynexYht/Q6ji39oTPF1m9RAwSRKCkdNI3uVCnf5E4464XT0x02xtZ+nkA27iRf44sfaJEk3UrtY6hklJKCBsSGTn6XwAv7SYA/wBoGY04ItI6i9wAARz+Awd6yikm6iqKeQMy/omBO4sNdifxOBP2iID9ptYhe9iPnfSThozlJKjqdwFKeLlMTPpI3AmU8/XAUPtHpoMkoMroqBPDpoYswgRCxaw1sO/JvuTi11VS02VdDZXFSwiJEq6aRwvJZokZjf1J5x9+1GnetlyqlRwHnrqynDMRZS0hXf6kYt9dwJV9HUhiYEipoyliRctFGo7bcnnAUcspYqfo+QxRhTL0qXYpwxM7Ek/E3/ZgR0zTo/2ZzzhI1lOdwXcKOAyW39Bf1wzU9NLSZNU5e4VnpenKiAk/rlKll2+Gx2/LAzLsuNB9l6I8gdqippKq+kjTrZNr99gD874CeRgPt5azbsZASP1funFvwwHztQPs8zsRudI6jY78qLD+ODzQ/wDrynYXDaGYDjfw2BwHzu/+Q/VoBOlM91Lt8Y/3YClUwhuhuk2BDF84mU2+Mg3/AGDBDM42GZfaU9vMpiIuP+O/7sVahlh6C6PlNgFzaRmvxtMf3YLZ1AUzb7R0ta8EbCwv2bAQZYkb9cdGkENfK0N/jabAXKINeSdLFRYP1G6X+kNvywfyq56p6HkIs36HvYDmwk7YD5N5emOmpdrRdVbn0GmM/uwFmppwZs3Bvt1fCAbbi5f+OIcyhLVk8RHmXrAjbg3H/l+3BjMkWFuoRuWi6tpZBq2Jvf8Ajipm6sma5qI1v4fWMRABsfMsn8MBXraUeLmJPbrNFP4t/E4odRyvlRevpWVapM9zCMXQMFuFHHf3j9cMWcwktm5bmPrOJibb72/jhd+0WCYRVLBz4X6drx4SgWvZCWv8iB9MBNBBDL05DJGiqV6eCsBa5b25QT+zBrNYmSpq49TFTmWdbgEkf5uuw/DAXJZKaXpKrgppVaaHKL1CKhBV/bFbcnk6SMNFfEwzWoplCEnNc3B24vSgjn+lgKMMMpjWR0BGkSe7q0mwNz6g3O/qRg1Tgq0K6XkYut2IvvuABYc7i/A78b4lyukhfLqGSUPd6eFiF/XBjU7/APngi1XTU7RstzO1wAy6/D2+F+1u/wA8APNPVRkolQoCki0akr9Dpx7BEVfjF3SrS2th5ZFsCCQR+Ix7AfnMvqZnYjUT2Fr/AB+GOoomZGbhVXc3Fgb8Y0JclyifpOgraiGSOKmo6mZmMmjxpF0aRexvqaQKBsQBtzsiUSyTVS+DGsljcRk31fADknAcy0jFGl1xgE7AN71uSPxGOWjCx+H4RDlrEsLG/phuhhdcqmoRTyZXOhYzzywsxaxAMYH6m9txve4Nhhbko0MyU7I1O0jAxvVeWyNwWNrAcm+AdOo6/wBr+znLplieEzTIjuXLeIY4nFzdibb+gwmx0WlEeIXJJ0hl94gXtbvz2w5SNk1HlWW5bBn/AI5pal/GemDFzrQjyKy2IB2033BvcXx31OlZRxpA89NTZLDLG0Ma+HI07e6XZbi50kncEArYWA2DPmiUN5WQqoN2Xcsd98OaBD9j5jVwSM7DW1C4+75tzbAuuy2trsyelyaOatVCdLxHW8gBtrZVvYbgcbbYPrkubRdBzUAyaWSd6gOreGBJGgIbYe+bnULfPAd9cNGOkOkwxUMckZed73QgfsP4Ys/aI0IzyCSGWM+LkMIvqtaxUj5nbAvPOmc2qsuyaCkyyokqoaZaadQgbQ2piPdG4sbkkkDE3WPTGbQ1FNWew1ZjeEF5WGoRkKL+pCgnk3Py2GAi+0lo/wD0jy1MUiPFIIpNSMGBBT4f43w75wlLUdWvIkyGI5MAdrWGuMgN6EhuD9OcJOdUoOeLmOTok8CTRNLJfV4T3LebUFsDpP8A0ncEbMNdU1dJWHM6SlNfBWQyUM6xOJfvGClwhF7i6MVJuPmTgCPW1RRtmHT7CsgREzqZ5ANyl5bgkc9hv8QbdsV8/wA3pJumIIvHsYqui1Dw3F9KRk7kW1CzbdvnirV9NZxFT5bnGT0NTI9PJ7QgaxkKuxIvaxJ0lbm9r3O+JM06fzaroKhoMk1SlgYdQtKi2BawN2BZlIAudjbnfAWavNaUNmErTnw58qq/DZIy1w9ZIyHjYMOL+mKQzWhb7P44mnfxUjoQkZje7NFo1hdt9xa/F8dUfTPUNZJVtV5U/heztBTR1SHy73BurWNgzDc349MT5d0tnkvTb5c+XRw5gKhAlRMVAWNLWK8k+4PQ97YCGevpZPtYbOKNmmolhvLLEpIUsCoJ+FyBfAvNswoZ+jOp6aOVlkqc09oiV4yupfL+BujbfC/GGZelM2oM+WSlpKWPKKvy1ywyKukXJF3ckne2/oPTBHpTJKeBMzav9gm9rMklNCkge0ZuApAFjZgbW4u1rHgEKZ4J+hun8vk1pUxZmZHDoVADzEbep3wbzato5s167dXkRJ6FUBZCp1jWGFjvtYjFem6ezHNOkFqAL1kVX7VEQFCzpqBtcC6gWJ81rfK1icdJBNntXO1JUx5dmFEsclPHGFCShriwI8wub6hfe973wA3K62kTPOlpEkbxMvyt1qkVblRoJuPXk7D0wOo56Cg6Ui9omL01H1D7UGRCBLHbSNJNrm6Freg+ODVPlL0lBlLywNPX0k7rUPJMdM1PuAjG/mupAAOw3FrEjEOZUZpuluoRDTMlI4FRSq09zCeJBuxHqfjf1wHFRmkWYZLnGZhIoxm2ZU1XBGKgOVMbLrVvQ23+vyvDndbFJX59NFET4nUdNJGHJQ3RW1i4uBz+B4wF6Llo6yjk6fmkeGKviKyu+qyVN7xFCNtxa4IF7bHthxk6TfMpahquqBNZSJBNo12FQpGmYXPNhx88APziu8WXqMR07ho8+pasalIsLqPMbbbjtfnCb9oBebqXMZ40f2SWslETXNi1hrHpcG1x8e4xq2bZBTU/TEdFW1SCbNJI4qqrC2LyhQEbSb3vYbc732ucJ/2k9LGHK3zaFnllV4lqCYVQWC6NdtrXOkEb7/O+AB9Mww0+R5pMsrSPW5XMH8SIroZJEIVT+t2JPYYdVrops4eWVYkhfOKjU/ibeekVb34seR674WOiKbJMwpqeieeslroRJM6eEFRCw0MtyDdfdJv6WA9TtXk+WZZFTSVdYIh4tPChk0mR3jJKEi+x3IY8aR2vgC2SCOfJsrCmJnFJE3hpJvpKgDa97cfh8sFKTLpJKlAyouwJZn1D5fT/ABfAvL8l/RNca3L4tE0i2ljk0yKIydRQAb6Qd+TtsL4vZvnM1IA8WQmXQpZ5I57rHbnYC9hv22+GAyp6/NqOoqadpnjZKiXUhQAgl2J2v6nHsBuoKxa/O62siCwLPK0nhiQkKTueR649gGjN8vrMw6Xy+GhrfHhgp1nelWKbchdBZTp0H3T37HFPJeis5lZ5J6KWmCAMol+7YE7AjuN+9sHIMqz0RQxTQwVKwU5gjOsadCm4FgRyW55P0xSPT/UJzZcwmloxMCEVG8Rw4/mjykkbgc98BB1FlNVkNNTVdXKjGTyIjM5uQLn3uLXHcb+uBWVTrmFVGkEcntU6lCq7BXGytyLmxPx+eDFf0P1NWyGWu8JSCQFEclgBfsqcb/XENJ0HnFLWQyR1ggqbiSK0Uob1DX0iw2GAZvtFNNLQVctERJKuZrVSPZiFULoJ1EW942IH0viz0v8AZi+Z6Mz6hq4xSTqsiQUfLggEamGwHyJPx7YkXLuoZKOoo8xiy2VZyzzlqeU67tcljq2uQe2OYKTqVEENLFlqQx+QDwagqoHYeY/u+GAe1XJulsjqWyalp1jp42AWIamkkXax7sSdtz6YoU/VtVKM0knpFiEEbyUi6j/nAVmFtQHcLGwO3vYUslg6oymnjiUUkkMMbxMtVFLoVrkjSF3NgLEk/wAcR0a9c5dmktaM6E/KvTz08zQmxsFtp2t2O3He+Adej+qanPoJ3r4loZ4pFCQu27IVBBsf+IEH6cWwDo8gr6pcsrOoc0ghaCkaCsiaoLtICCAL30AgBD+t5r342pZ3mXW2eZaaSCehptdi0lJDUJJp72JBsCebb4VaLpzqmgpauHxIKylr1aOWnn8YrKTvrF1HmBuQeb/PANHS0vQueVE1JRy1VGQyJ4NZKo9pQMZCBbceYAHfjYc4eHi6f6dyWqnhpKNIoVaQRkMdcioQACwJ1EbXsTb1GMLpui8/pZ4KmJYxJFMrLbWbMLN2Xf540DMsx6pzeGgGZZdQPU0k3irKscxDEqV3SwG1788qOMAfpPtJy+rWZqSlqPBpvBeSTRZVjcKWJ4sVvYDbURtfBzKM6o81ylcxV4YIRrEjblU0MytdiB6XubYzmlXN6CKanhy2lUyJGszwpKGkWNSAGBso7k2H5HC/nVBn1Rl8eUZWj02TqWdotTWkd2BOoi4NjYD0wGw5xmdfFUQtld6qn0IzeBTPId5Bq8wBH8mSQvPJ9MRdZZtmuS5JJmGT08FU8J1TCo1qEjHJGw1bkCw332xk/Q83VPR+Yi1PLNl7yBZ6MA2k8tgVuNj5h87Ydsw6pnzjVf8AS0ELqA0MCwFNiDfzKTzzc2wC1UdYZjVw5jl2bU2aNSVUoJOoCWmjJCtGW0Dy6rcDYG3JwzdAVtdUUNbT5g8q1sUwZqUwfdoGUmysL3JuCRyG7b4Gu9Is+pqzqGGXUW1JDBct8CE4724vvj7BTw0kbRUnVHUlMjSNKyRwABSxJYmy7knAFOgM4hpWruna6VBXUcpKp7QsmuO97C23l3uO1+MQ55mOTU1QDDmimByddNETILkcjSbBfgDtc84QpaGLLerairr+p62ignaXRmKoTPKNrEqN7Eg7/wBHi+1ueryU20/aN1DI1h5BRzbg/wBoYAvBnECvIKmWokjbUit7JU3uLG6+8NJJIAHpfbjA7qLPI4cmNDljSGSplEZarp3QLGDeyllUDcb3vtiKgpcqzbNqfL6Xq/qCeWocopeBkW45JLSjYDfjDFL9j+vnqSWc/qtUUvipe/IBf5YBQ6Xzyp6TzFsurgfY6y07eznxZVexClSpG5I4JwyjrORmBoOn8yc6iWHhGw/ByP2HEh+x/X4YbN4gyXHlpDHuefdb0x8j+yvLva/ZW6gVKoRiRo1hkuwLEBt5PkLA33GArZ/11IlPlqV+T1MUtPMKiKGoKlZR5gSNjaxO2xwJ6niz/qaCOmbJYaIJLrUvWIORYLa4HAHbtjnrLoikyiempabNYXcIzSrIVhKL5SCNTG5Pm78gcYPTU2RwxqlP1iswUMFECMum/H+/Xj87/HAKeV9K9T5HVe10sdKz6GQoJwykHkMAd9/pfFvOOm+reopIHzOGBGgXQh0hQATqse1798M1FXZe8yw/5S1MRI0PO0sSgDcXOqdv/tH54PRVnTUkNpOtPaBYWSOWNDuL8nc7flgEOh6Z6vp4I6WmzilggTZbTrsAb9ge+LVR09ntPD4uY9XCOKMcxCzA9lXi7HsO+D1Tm+SIviUmY1lSRuCc7poQBYkWANxsDtbb58r3UtdBm+WSUkCU6FyjrJUdQrMEN9jptb1BtxtxzgESbMo4pnSSCodgxu0szBz/AEgBzj2LQ6brCATWZSdrX/SMX8cewH6AUZ5KZfZc/wAtmkUfeI1DIeAOwm235+WKyzZhPUpTTZ7QSViMXCplzHzb6gupz5hp4waJkQtKIoivhsWKCzkncAED1vge9TSNVhVehEy38uhDIWN+djY2Nz3NvjgAdRmFW9XJRVPUg8fSw8OKlguDtYMrRtbsdyPngTM1Y1Yaepz+sllRmV1UpDoUAeUBCpNgdzi2tRWzUk4SjqqRl0CCRxHKWBCWJVQDexG5/nfDAetdo6YGonqJ6iFgbSlUkj8jCwsw1Hbfki+AdVoUjqmp0zTNxKmoqj1ZOsbndjuBv3Jv8r4rz0BjVW/SmbAat9NSlydVtN7A/I4se3yZhTxSUcIeCq0mUVE3hsykMCGF/KR+344D9QTpQ05zCm2hhJM7q6totpsjAMSTv6bX+OAneCsRpPBzTN5CzAKjValbebckqfhiQUucVETAZvm1PqcCJi0EwmWxJNtAsdhz6HbFbLc3p8w03sGVllIupB8/N+LbX9bYvvFDP4dUsTSMyoDPHYBxc+UXXb6Hm2AFnMqmizvL8mq86zUVVdqYL7NS/di21x4RvdlNvS3G98W5va4IxV5h1HWCnUIInOWU12LEWG8Vxcgdr8cYzrrfNxRfaHltXC0sMlHFTK/joQV2uwOwJ2ff13xoFc01PmsNSZaUwLpEouVWw1AlFI0lttjzY4CZkqAyKc6sjBG0HLYLgWO/uW/VtbkW3xJNJm0UcYgzSaohMYZn/R8CooG42Kgnk/niCHMqFDEzk7SIFMqxhydduSblbn9mwNsW4qiUtpqPZJICtmBkUWUm3mDHT68E+nwwEtNTZhXmNps1KSEsAs2VRk/HdeQQx+G59DisaPOj4YirKSOxsyS5ZHqUk2N9LW+PytxbADrL7RaPJIxRdPeDUV0cml2aIhIR308A3+G3fAjp77VbwR0+fRo1Si2FWmwsqiwZbX1bWJHN/hgHKRs0pykcmb5SssqsCP0egHpbdgeAPw/Cgj9TRSQpJU5OsHiDXMlIbKCCbjzi/ugc9xivR9b9K5tW+zMJImklPhvJTkpLe9teltjc7g3HyucEKmXMxGfAo/H8MLanEc1x5gDYXFrG+19wMBZSTNVUrT5tk7EqTKJMuZXC7i4Al34I4HIxPJJncVJUS1OY5cYUUPaLLpHZjvsF8a/pYDvf0wMyCSqn8R6rLKikkUkI0ni+e73sb+m2/oPniwlbM1QFXqGI1BSz6yFU+Yk7etgeN7W274BI+0o1kldl/wCk6qFmWKZo/uCi+/8Ar/eNufhhNpKSevmSlpXUyMGZtKBUjUblmYjYfHi3z3eftReorM2y2joY5J3mEwEKPqZizIBv6fgOcEOi8ipqKRmr5I5FVgwtH5qprqVJvuYwSAAOWIPKrgLfSH2f5a0FPmGYU8k2oDw/EnaNm3uZCoI033st+AL7k4dKXIaHL6qWXLTHRNJcEpDET2PvEaiPx5xIlRLVFpIZXMf6h2Oq/wBfS/44tFqlGPhNGFJtd3fV+eAD9S1UtDlMw/SEyyTLJHHPDpVoyI2YsNIJvcAbcAk8A4z2orKnNq7L86zC7QRR+JCjRE+H5BpLMBb3iDtsbLyRjSepWqf0a7wo1RPGGJiiGpiDG6bDUP54PN9sJmW9C5yemKVKzMCK+BGSnpZNDQorLp3cDVbSTt2I4wFHqbMa6vqcszCbL4Knx8up5TJ4jxaCQZDsLi2o/tGBAyvxojLNl0dIynT56mYm3rsCDud8Ec5y7NckqoKJ5VzKJUjL1NU4JZmFm0qTcABRYAHvj68UUEpCqWYsNKeEdJY3C3Pqf8WwFOqyCSkqxKMghq4xqZvAqXAU6jfUTHe3b4g2xZy2Ktp52Snyl4BqEn+cVMjKxsR3g3uGufkDziR81zmFjryqIqEsoeOxtc7gg+h4+f0vGonqlCyK9KqkXvDKtxbjYc2wFJsqzJnpq6lpKeeWMorWm/lNOpTqUwjcj3vUgemJGy3M/ZNDZNMwh0Iyx13na1ydjF5iVKg+oAwayxkpjC61PunSSySEsSTZR23v9b4t5ln0dDI8RoKiUlSWkiLqttOzbAnbjb07YBdjynMEXT+hmfc7mujPfgfd8DgfADHsE16pp0UL+jZxYd52/wD4x7AOlGs8VEyxEyugGiLSfugwIvz8sCjJDSzxy1lPFDPISkT+znVKAq3a5/WsD8PiOMV5K7OopQUy+lLNcW9vjIsRexstxbaxtiJarNKlJKRcvoKaOUbPLXeaMnmw8MgbDAD+oIqbM8u8TTK8BYSU7JME8TY3ZiL2Fux9fgcLlZOGqZKSniqPBprxqJBq8x1jVcXuCL/4tg1XjNhRr4NRQsttBWGGWRgoLXLElbWANz32OAVU9a9MZJcwqxUSqwEMdPHHqQdyfN+Hx+ZwDzmdXBUTAvT1NTI58KV6VtZiUhtuB6Df/h7bXhzSGprmlpfEpDTT09hDJCpNjYtc+UhiNwTx2G2B7ZVnCw0oyXNCpgKFjOtMwDn+a3h/E+tr/HHWaU1VFTo9dm0fjTxq0wegjdFUJ+tpZSR5LccYANW9AxOk82WVbwyJqGiqVdKNqAN9NyBbiwvvvbjH3orNKeeSbJpsyppqyOpVaaSM645IydzHxuN9jc/hg3PJmcNSXrswy/SbmB5aCTze7v5ZdvN37W7YSOncn/R/V8y0UtJrytHlWWSSRFYeVQbbn9e+AUesMxizXqSvrIEdYnksoY3JVQF3PbjtsL42OozKOqD0sGYpRzULrDNTqz+SS9wQ1xqAFidhvfGESkPK9zcEncDnfDP0DmdR/lAaeeJa1MxGmaKZwPEK3YHU2wOx/LvfAaBVZlTwqkua1ieDHp01Zqn++QtfSPKb+XYfPtucZr1N1FmWZ5jVRz1s3sMjXjplcaPDuSlgDbk3+uGnrOCCoiSOqpqnL6Sj2kCPHKuo7iy3U383PFjjOCkZl06ysdz5iN/w9cBKtRNK+mK6yNa4UAarbgn498RvKLiQ+dtZJYtuR6EYkqYEjRpCXTVZo45UN2TfzX4xxCksqt4aI3hpvsNxcC9u/PoTgPqyOJUMbBGUgoUa2nvt6Y1LIJczremoKmOrWu8KYB5EVgwIb+Tka4Lf0h2bvhG6Ny32vO1Wopop4IoJZpIZm0pIqqTa4I3NrD8d7YcMqzCmGZUNBkWXpAtRTJKkUs+pZpGjeysS24LEcWOpTcWtgHSmqZ3ihkqYGpJiSphfVYbA3534Y/T549lvTsOaqJ6yilpIXBCQwyshbzXDkgAr3AHNjcntj7k+RZxmFeKrPlajp4mVoqOOT+Uaw3NmNl5Nu5O+wxezWonzmeXIMk1rDHtmFbFuIlI3iRt7yEC1xsoO+++AoSZTD1Hm8iUM1Q1HTxmmqaySQ3fcao4yAOQFDNfgm1u9auyrM6coUiDxSSKY0aTTpZQTddI2HqT6X55d6Gmpcvo4KWlpJooIl0KunYD52J7k47ZEijaSNJmkVNQBka9wCRwfyGAWOlM7TMkrKVmT2uFvIrKbFdhc2NzuD9LYZ4llNwNBsDc2YdsZL0d1VWv1bN7TlcccdcDJUGNHHsqIhJUD6i9/Ud7Yfv8AKylMhVfFkgGXmv8AHSnbT4XAsDclj8vrgGJYja7i52Nrn87YhMiO92SZeQHufxPpirTVD1SwyxKgWVFkjLStG1iBa4IuDYjbFtAXs0mqx3N3JBI7AnYi5+V8ApdY9OwVIqc4qs3joqSGJfK1Isnujc+8CSSdlH78J8UtXPkXtElOEimh1eMI1TUpLAgWa4IX4c3tckYrfab1eud1MNFlc6jK6aZtWm9pXFhq+Ki5t8DfuMW+ncyoh07BHrR2SmaN6azLuWNrkDvfTfbkYCvFlPiVLrPNVUbBFILxWIa+4FibHTuRc8747qaN4p6eSmqKmZpGCsXXhSDd7g7X0jy2x9q3kKU6Qyiiia+pZ5WBJYKTyL/4GKuWPWOY19sDwarGBKgE2I2AB4I25ve9tsAWp6zMI6dHmgWq8MbkOTdw1wbLfuO1yDjo9QVawSxT5dUmORLeFFJLdVsVOzIOd7m+w9cWzPJHRzCglmEhcBbVUZBFxq5B7E2+mJ4qir8OVgtYkoUF2LIwXnSdQAuLbfCw+OAtLUS6VtPCBpFgK1zbb1K49j7A05hQ66gXUXGiPnv2x7Ad5TmuYy0NLVTz5WgnhSSRpBIQzkC97EC/c4lqTmMtNLG2ZZesUqWd4qV30r9WNyPljM58zqXoqKF5KkwAyIUZmsqEglSvDDk7g7G+2GHpHOmllkyynaSeQgeCVAAVQ3Fz6gtt2/DAWq+kqYDURzVlRKZPuysMCrqVSRe5BHc/HthSr0NZEHjnnsQwjd6hydIA5VdgTzb+GGLPosxpsxM4nK0jG8YaRYySLEggbne3PxwqZvJS1dTrQR0UTAq0aksAwO7Enm/PHbAONTmNDTZjTUQ/SMJ8KJRLT5hJYl1BuLvcWBI2vxYcbTVVPLJLI01fnEjMzr4aMbxxgm12cb8gbnY4njjp4MvpG9piQCja6tOEcACMghr3Bvb8RfAySjrs/jkmp1kgeTaapBZoQNTXCqoBNwBe2xsONsBfoIq3NM6ip4M4qoqeKlZ1kqI4nlDX0uALccdzxtixVdIwZdNVZtNPPUyuGNSwhWMeGQb2CfJfgfkSMQZP04MqkWqos+qfGctE8ktESAPNcrci3mQC9zyN8J32nZ3WnMmygZn48cOkymKExBnsdrajwG9bG+/GARpB94dQ8xHA335/fg50LFSy9R0ZrcxjoIIdczTP2CqTYXFrnj+PGASm7ao7A+tuMfHALA32O9rDAfoyky/LXRFcVs8bFXiWZNUTl7NqsvYkX3739MU67pvpvPsqnTLMup0qH1NFUGFowXubtvdrbkgEW+GK/QdZW/5KZQwyauqEMdlnWqgLPZ7X0uym3pf+aO2L1Bm0dJGWmyjOoVF9kofuwbm+6M9hc245JO+AzvOfsvrcnyGuzOrraedqaLWIYgxKrcAMWtz/AMPzIItiHp7pqky2rpK/MM6p6Zx4c6waS8rI1iDpHunfvfsbb7PP2jZ/HmmUUmTJ7ZSS11TFFKHppFXwxu4OpBqA8pGnc4TerM0ps3ziSop5UihJuiyuiug0WAILCx2UfjgHbqSppuochny/pakmRp51k8dERVYmQlgSCWHvNttuduThY6V6PzbLM/ocyzChSrgiaVpI4mWci6sAdK35vf8Ahgv0TmtHDQNQ1uY0sRNQVgQzqSwIBa4BPJv+BwSgl009KjNo0qB4bILC4AFgDa5Nv+2+AbWceEXlpvBjsP5QCMA8jvYH4YgoJ8lph4VOtAkYuxSOJdPzuBa/zN7D8cf6rilqczqKiSpSegUCWEliVjU2sOwDHtc3+WBWX5lUywOlJUVMOgMbCRzpXbve3ftuNsBu1RW5Eio9TXZZEjjyeJOqm/1IxyK7IGKmLMqMa/vEK12zWHIAb0xkVFNXNpkp8xlJANn8bVa5tq3JJ/PDN07LHX1RpMwklq30GRUqSCuxQbKNu5O+A90xVUi9Z50Y4Wlp5Ip/Z2adSs4EitpFiSwIB9b77bEgZ1hRZtQ5DXT61pKWOsWP2eGMoikqHDIBa12sCOPyxT+0LO8wyzPXy3LnhpIYFheFYKeKNgxW9wdF7+Y7i2KPT2U59XSz1ma0eZT0k8DwtNOsjXJK2F2vpv8AzjsO9ucBov2eVwXo2OonzFzBSvJA8z+6EVhuttzswUHCZl/U1X1V1TXZWK5sthzgeCtwzeHouAq3by612YgA72w09H1madMZRFlppBUwU8hOuGJiGuxO8p0Rqbcm72tjMMqqJ4eqqmpbL4qqSczNEkkYdBqY+cC4BA83w+GA1DLPswoaOXVLBT172On2iWVAe58q/Pvi1U0+Q9Puxmyrp2lmYW0R17pJIOfdEZY/hhYnzmtzIA1+Y1lRGLakMzCIcbGOnA2/pSC2IYJ1ipy1CskMY94RxCnUkeohDMef15h8cAbra3p2uNPT1OR1FLG5+5nnnmVHa1jp1Mm3x4+HpFL0ZLTVi5hlBpIHQB4Y5ZXkDbbkuLKBubcj42N8ByVCGUx3M17SgaQ/9q4vcf8AxX+R4x1TV9Zl1RGqMkgXcUksZ8MA24UqvYWtHGfngPlTm1bmMdVSZvTUELFWQhnYXFhqKsAwNrc9rYW6qio6areJ6WU6lDXgqLqL8bmPY98aTTZ+c+c0CRRQR/ybRykWtbdb2NjY+4q3A5Ix1mGTVsdIXpp46lUF5VnDLbnhvEF/kd+/wwCGub0YUA5S5IFiW8Nibd76d8ewdo87ipqaOAVUIEY0gCOTj/qx7AJ8OVdTSKscOV1++x1RkA7WHPwtfBOj6I6sOl4MrMEytdZDMsbr8jf92NoT+Tj/AKA/NcW095Pn+/AZ1TdCdRVUTPmVdQU82kKTpaZ9IBFzaw1bj8MXm+yzLbxy5tmlbOdhaJFh1W/6ifpxh8qeW/on8xhe6i/2pof+Tb+8MAKzDpTKwBJTNVRmFLaZo0qVl22uptc7He/0xMyZjCwvmlLJ5R93LlsiBbG+2hzxx8jtg1U/6YPkv918RT/6Wn9XL/8AhgAlNPnMSqYZMqdFlZmUyyxlvM3qm123B9MZ59ofT+ZPWS5wKWndWKpUijl8XQ9tiwABXVcbW7epxrmYe9Uf0R+bYUcq/wBR9R/883/68Bi7sygrIjHRsAdivwtiIEM/kB3tYYnrv9Pb+1+ZxHTfyqf0hgD0PVWZwQ0VNQ1UkFNRWaJbi+q1jcgC4PpvgpRdRGry72OqzeeKphVpqOfcAyOw1xsST5eTqt6jjCavuf2sTf7mi/ot/fwF+PP8xjngZq+raSljkjhbxTaLUCCVNttid+d8V67N6qriVJpC8YVQboL3Hy3xSm/0iT+1+WOG/kv7WA+pMVkV73IIILKDbDR0ZOs1U6VdPl89PGjSlapFVjdhezaSfUn0ANrYUj7q/wBH+OCWTf6yj/qpPyOAu9SVdJLmk8WU+HHl17IIXcqwHc6rE7gngYHQ1E0aPTwzOgf3wspAk4tcXt2x1W/yrf0B+RxF/vU+n944Ap07VyR64ZJahaVR4z6JtAj7arWN8aXldAY0pJ6DNc3SGeFnZwIpfMNIFwU2B35+XOMdHv8A1X88bb0B/snRfJv/ABTgLmQ1NLR5m1ZUZkKudV+9apyqMSmwIt4qgHYD48Yc6XPMuq6b2n2hGESeLJ4j3aJLctzYbYUqH/SKr+pj/OXHUf8AqSt/+WT/APhtgKma5h0l1a8rw5lTwTwz+EZKxfEVhuBoRyUXVbZreu3F1bOqGZZVSugR5IyYknZlqFLDlFkfSm382OM2PbnGZJ7n9pfzGNC6W/1XD/U1v54D0js1RFTPcOfdRyZZW9QqlSR/YhHzxOsoFQF1hJUFwkjO8q29B95J+Ai78Yo9I/7JZ9/Wj+6cQx/+z/8A+sP98YC6KoeLLN7Q0QsQ0+pr3v30szf9cwHwxH4f+bGXw2kgJ8skoCox+C6lRudyTKfhiPOP9e5H/QX9+I67/X9f/UD9+AuCQCQAvNKYRtHBq1L22OnyfNI12v5u+CGXdQTxI8uZQe3UMT+WWp38G172clluNgFJZjbthUk/2Mf+vbDPD/tHkX/Jt/dOAc4uoMlljV5cxjjcjdJoZA6/AjTj2MXzv/XNd/zD/wB449gP/9k="/>
          <p:cNvSpPr>
            <a:spLocks noChangeAspect="1" noChangeArrowheads="1"/>
          </p:cNvSpPr>
          <p:nvPr/>
        </p:nvSpPr>
        <p:spPr bwMode="auto">
          <a:xfrm>
            <a:off x="155575" y="-541338"/>
            <a:ext cx="1809750" cy="1133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2" name="Picture 8" descr="http://library.thinkquest.org/C0121966/images/artemis.jpg"/>
          <p:cNvPicPr>
            <a:picLocks noChangeAspect="1" noChangeArrowheads="1"/>
          </p:cNvPicPr>
          <p:nvPr/>
        </p:nvPicPr>
        <p:blipFill>
          <a:blip r:embed="rId6" cstate="print"/>
          <a:srcRect/>
          <a:stretch>
            <a:fillRect/>
          </a:stretch>
        </p:blipFill>
        <p:spPr bwMode="auto">
          <a:xfrm>
            <a:off x="5943600" y="2514600"/>
            <a:ext cx="3838575" cy="24098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2103438"/>
          </a:xfrm>
        </p:spPr>
        <p:txBody>
          <a:bodyPr>
            <a:normAutofit fontScale="90000"/>
          </a:bodyPr>
          <a:lstStyle/>
          <a:p>
            <a:r>
              <a:rPr lang="en-US" sz="2200" b="1" i="1" dirty="0">
                <a:solidFill>
                  <a:schemeClr val="accent6">
                    <a:lumMod val="75000"/>
                  </a:schemeClr>
                </a:solidFill>
              </a:rPr>
              <a:t>Statue of Zeus at Olympia</a:t>
            </a:r>
            <a:r>
              <a:rPr lang="en-US" sz="2200" dirty="0">
                <a:solidFill>
                  <a:schemeClr val="accent6">
                    <a:lumMod val="75000"/>
                  </a:schemeClr>
                </a:solidFill>
              </a:rPr>
              <a:t/>
            </a:r>
            <a:br>
              <a:rPr lang="en-US" sz="2200" dirty="0">
                <a:solidFill>
                  <a:schemeClr val="accent6">
                    <a:lumMod val="75000"/>
                  </a:schemeClr>
                </a:solidFill>
              </a:rPr>
            </a:br>
            <a:r>
              <a:rPr lang="en-US" sz="2200" dirty="0">
                <a:solidFill>
                  <a:schemeClr val="accent6">
                    <a:lumMod val="75000"/>
                  </a:schemeClr>
                </a:solidFill>
              </a:rPr>
              <a:t>When Olympia, home of the Olympic Games in western Greece, beheld the Temple of Artemis, its citizens said, "We'll see your Artemis and raise you a statue of Zeus." By 435 BC, the famed Greek sculptor Phidias was pounding the last plates of gold and ivory into place on a 40-foot (12-meter) statue of </a:t>
            </a:r>
            <a:r>
              <a:rPr lang="en-US" sz="2200" dirty="0">
                <a:solidFill>
                  <a:schemeClr val="accent6">
                    <a:lumMod val="75000"/>
                  </a:schemeClr>
                </a:solidFill>
                <a:hlinkClick r:id="rId2"/>
              </a:rPr>
              <a:t>Zeus, seated on a </a:t>
            </a:r>
            <a:r>
              <a:rPr lang="en-US" sz="2200" dirty="0" err="1">
                <a:solidFill>
                  <a:schemeClr val="accent6">
                    <a:lumMod val="75000"/>
                  </a:schemeClr>
                </a:solidFill>
                <a:hlinkClick r:id="rId2"/>
              </a:rPr>
              <a:t>cedarwood</a:t>
            </a:r>
            <a:r>
              <a:rPr lang="en-US" sz="2200" dirty="0">
                <a:solidFill>
                  <a:schemeClr val="accent6">
                    <a:lumMod val="75000"/>
                  </a:schemeClr>
                </a:solidFill>
                <a:hlinkClick r:id="rId2"/>
              </a:rPr>
              <a:t> throne</a:t>
            </a:r>
            <a:r>
              <a:rPr lang="en-US" sz="2200" dirty="0">
                <a:solidFill>
                  <a:schemeClr val="accent6">
                    <a:lumMod val="75000"/>
                  </a:schemeClr>
                </a:solidFill>
              </a:rPr>
              <a:t>. No one knows what became of the thunder god's likeness, but we have found the workshop Phidias used to make it.</a:t>
            </a:r>
            <a:r>
              <a:rPr lang="en-US" sz="1800" dirty="0"/>
              <a:t/>
            </a:r>
            <a:br>
              <a:rPr lang="en-US" sz="1800" dirty="0"/>
            </a:br>
            <a:endParaRPr lang="en-US" sz="1800" dirty="0"/>
          </a:p>
        </p:txBody>
      </p:sp>
      <p:pic>
        <p:nvPicPr>
          <p:cNvPr id="5122" name="Picture 2" descr="http://static.howstuffworks.com/gif/willow/olympia0.gif"/>
          <p:cNvPicPr>
            <a:picLocks noChangeAspect="1" noChangeArrowheads="1"/>
          </p:cNvPicPr>
          <p:nvPr/>
        </p:nvPicPr>
        <p:blipFill>
          <a:blip r:embed="rId3" cstate="print"/>
          <a:srcRect/>
          <a:stretch>
            <a:fillRect/>
          </a:stretch>
        </p:blipFill>
        <p:spPr bwMode="auto">
          <a:xfrm>
            <a:off x="685800" y="3962399"/>
            <a:ext cx="2857500" cy="2895601"/>
          </a:xfrm>
          <a:prstGeom prst="rect">
            <a:avLst/>
          </a:prstGeom>
          <a:noFill/>
        </p:spPr>
      </p:pic>
      <p:pic>
        <p:nvPicPr>
          <p:cNvPr id="5124" name="Picture 4" descr="http://www.kos-kos.com/island_hopping/images/delphi.jpg"/>
          <p:cNvPicPr>
            <a:picLocks noChangeAspect="1" noChangeArrowheads="1"/>
          </p:cNvPicPr>
          <p:nvPr/>
        </p:nvPicPr>
        <p:blipFill>
          <a:blip r:embed="rId4" cstate="print"/>
          <a:srcRect/>
          <a:stretch>
            <a:fillRect/>
          </a:stretch>
        </p:blipFill>
        <p:spPr bwMode="auto">
          <a:xfrm>
            <a:off x="5562600" y="3809999"/>
            <a:ext cx="3181350" cy="2895601"/>
          </a:xfrm>
          <a:prstGeom prst="rect">
            <a:avLst/>
          </a:prstGeom>
          <a:noFill/>
        </p:spPr>
      </p:pic>
      <p:pic>
        <p:nvPicPr>
          <p:cNvPr id="5126" name="Picture 6" descr="http://0.tqn.com/d/ancienthistory/1/G/3/O/2/ZeusStatue.jpg"/>
          <p:cNvPicPr>
            <a:picLocks noChangeAspect="1" noChangeArrowheads="1"/>
          </p:cNvPicPr>
          <p:nvPr/>
        </p:nvPicPr>
        <p:blipFill>
          <a:blip r:embed="rId5" cstate="print"/>
          <a:srcRect/>
          <a:stretch>
            <a:fillRect/>
          </a:stretch>
        </p:blipFill>
        <p:spPr bwMode="auto">
          <a:xfrm>
            <a:off x="3810000" y="3429000"/>
            <a:ext cx="1524000" cy="31146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63562"/>
            <a:ext cx="8229600" cy="1722438"/>
          </a:xfrm>
        </p:spPr>
        <p:txBody>
          <a:bodyPr>
            <a:noAutofit/>
          </a:bodyPr>
          <a:lstStyle/>
          <a:p>
            <a:r>
              <a:rPr lang="en-US" sz="2000" b="1" i="1" dirty="0">
                <a:solidFill>
                  <a:schemeClr val="accent6">
                    <a:lumMod val="75000"/>
                  </a:schemeClr>
                </a:solidFill>
              </a:rPr>
              <a:t>Mausoleum of Halicarnassus</a:t>
            </a:r>
            <a:r>
              <a:rPr lang="en-US" sz="2000" dirty="0">
                <a:solidFill>
                  <a:schemeClr val="accent6">
                    <a:lumMod val="75000"/>
                  </a:schemeClr>
                </a:solidFill>
              </a:rPr>
              <a:t/>
            </a:r>
            <a:br>
              <a:rPr lang="en-US" sz="2000" dirty="0">
                <a:solidFill>
                  <a:schemeClr val="accent6">
                    <a:lumMod val="75000"/>
                  </a:schemeClr>
                </a:solidFill>
              </a:rPr>
            </a:br>
            <a:r>
              <a:rPr lang="en-US" sz="2000" dirty="0">
                <a:solidFill>
                  <a:schemeClr val="accent6">
                    <a:lumMod val="75000"/>
                  </a:schemeClr>
                </a:solidFill>
              </a:rPr>
              <a:t>South of Ephesus, at Halicarnassus, ruled </a:t>
            </a:r>
            <a:r>
              <a:rPr lang="en-US" sz="2000" dirty="0" err="1">
                <a:solidFill>
                  <a:schemeClr val="accent6">
                    <a:lumMod val="75000"/>
                  </a:schemeClr>
                </a:solidFill>
              </a:rPr>
              <a:t>Mausolus</a:t>
            </a:r>
            <a:r>
              <a:rPr lang="en-US" sz="2000" dirty="0">
                <a:solidFill>
                  <a:schemeClr val="accent6">
                    <a:lumMod val="75000"/>
                  </a:schemeClr>
                </a:solidFill>
              </a:rPr>
              <a:t>, a Persian satrap who admired the Greek way of life. So, when </a:t>
            </a:r>
            <a:r>
              <a:rPr lang="en-US" sz="2000" dirty="0" err="1">
                <a:solidFill>
                  <a:schemeClr val="accent6">
                    <a:lumMod val="75000"/>
                  </a:schemeClr>
                </a:solidFill>
              </a:rPr>
              <a:t>Mausolus</a:t>
            </a:r>
            <a:r>
              <a:rPr lang="en-US" sz="2000" dirty="0">
                <a:solidFill>
                  <a:schemeClr val="accent6">
                    <a:lumMod val="75000"/>
                  </a:schemeClr>
                </a:solidFill>
              </a:rPr>
              <a:t> died in 353 BC, his sister-widow-queen, Artemisia, built him the most opulent Greek tomb around. It was 135 feet (40 meters) tall, </a:t>
            </a:r>
            <a:r>
              <a:rPr lang="en-US" sz="2000" dirty="0">
                <a:solidFill>
                  <a:schemeClr val="accent6">
                    <a:lumMod val="75000"/>
                  </a:schemeClr>
                </a:solidFill>
                <a:hlinkClick r:id="rId2"/>
              </a:rPr>
              <a:t>adorned on every side with sculpture</a:t>
            </a:r>
            <a:r>
              <a:rPr lang="en-US" sz="2000" dirty="0">
                <a:solidFill>
                  <a:schemeClr val="accent6">
                    <a:lumMod val="75000"/>
                  </a:schemeClr>
                </a:solidFill>
              </a:rPr>
              <a:t>, and capped with a pyramidal roof. An earthquake brought the tomb down in medieval times, and </a:t>
            </a:r>
            <a:r>
              <a:rPr lang="en-US" sz="2000" dirty="0" err="1">
                <a:solidFill>
                  <a:schemeClr val="accent6">
                    <a:lumMod val="75000"/>
                  </a:schemeClr>
                </a:solidFill>
              </a:rPr>
              <a:t>Mausolus's</a:t>
            </a:r>
            <a:r>
              <a:rPr lang="en-US" sz="2000" dirty="0">
                <a:solidFill>
                  <a:schemeClr val="accent6">
                    <a:lumMod val="75000"/>
                  </a:schemeClr>
                </a:solidFill>
              </a:rPr>
              <a:t> memory now survives mainly in the word </a:t>
            </a:r>
            <a:r>
              <a:rPr lang="en-US" sz="2000" i="1" dirty="0">
                <a:solidFill>
                  <a:schemeClr val="accent6">
                    <a:lumMod val="75000"/>
                  </a:schemeClr>
                </a:solidFill>
              </a:rPr>
              <a:t>mausoleum</a:t>
            </a:r>
            <a:r>
              <a:rPr lang="en-US" sz="2000" dirty="0">
                <a:solidFill>
                  <a:schemeClr val="accent6">
                    <a:lumMod val="75000"/>
                  </a:schemeClr>
                </a:solidFill>
              </a:rPr>
              <a:t>.</a:t>
            </a:r>
            <a:br>
              <a:rPr lang="en-US" sz="2000" dirty="0">
                <a:solidFill>
                  <a:schemeClr val="accent6">
                    <a:lumMod val="75000"/>
                  </a:schemeClr>
                </a:solidFill>
              </a:rPr>
            </a:br>
            <a:endParaRPr lang="en-US" sz="2000" dirty="0">
              <a:solidFill>
                <a:schemeClr val="accent6">
                  <a:lumMod val="75000"/>
                </a:schemeClr>
              </a:solidFill>
            </a:endParaRPr>
          </a:p>
        </p:txBody>
      </p:sp>
      <p:pic>
        <p:nvPicPr>
          <p:cNvPr id="4098" name="Picture 2" descr="http://www.authenticwonders.com/Wonders/Gallery/mausoleum_color.jpg"/>
          <p:cNvPicPr>
            <a:picLocks noChangeAspect="1" noChangeArrowheads="1"/>
          </p:cNvPicPr>
          <p:nvPr/>
        </p:nvPicPr>
        <p:blipFill>
          <a:blip r:embed="rId3" cstate="print"/>
          <a:srcRect/>
          <a:stretch>
            <a:fillRect/>
          </a:stretch>
        </p:blipFill>
        <p:spPr bwMode="auto">
          <a:xfrm>
            <a:off x="1" y="2667000"/>
            <a:ext cx="3583112" cy="2743200"/>
          </a:xfrm>
          <a:prstGeom prst="rect">
            <a:avLst/>
          </a:prstGeom>
          <a:noFill/>
        </p:spPr>
      </p:pic>
      <p:pic>
        <p:nvPicPr>
          <p:cNvPr id="4100" name="Picture 4" descr="http://upload.wikimedia.org/wikipedia/commons/b/b0/Mausoleum_of_Halicarnassus_2004.jpg"/>
          <p:cNvPicPr>
            <a:picLocks noChangeAspect="1" noChangeArrowheads="1"/>
          </p:cNvPicPr>
          <p:nvPr/>
        </p:nvPicPr>
        <p:blipFill>
          <a:blip r:embed="rId4" cstate="print"/>
          <a:srcRect/>
          <a:stretch>
            <a:fillRect/>
          </a:stretch>
        </p:blipFill>
        <p:spPr bwMode="auto">
          <a:xfrm>
            <a:off x="6781800" y="2667000"/>
            <a:ext cx="3657600" cy="2743200"/>
          </a:xfrm>
          <a:prstGeom prst="rect">
            <a:avLst/>
          </a:prstGeom>
          <a:noFill/>
        </p:spPr>
      </p:pic>
      <p:pic>
        <p:nvPicPr>
          <p:cNvPr id="4102" name="Picture 6" descr="http://www.turkishvillas.com/images/mauseleum.gif"/>
          <p:cNvPicPr>
            <a:picLocks noChangeAspect="1" noChangeArrowheads="1"/>
          </p:cNvPicPr>
          <p:nvPr/>
        </p:nvPicPr>
        <p:blipFill>
          <a:blip r:embed="rId5" cstate="print"/>
          <a:srcRect/>
          <a:stretch>
            <a:fillRect/>
          </a:stretch>
        </p:blipFill>
        <p:spPr bwMode="auto">
          <a:xfrm>
            <a:off x="3810000" y="3157667"/>
            <a:ext cx="2895600" cy="370033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697162"/>
          </a:xfrm>
        </p:spPr>
        <p:txBody>
          <a:bodyPr>
            <a:normAutofit fontScale="90000"/>
          </a:bodyPr>
          <a:lstStyle/>
          <a:p>
            <a:r>
              <a:rPr lang="en-US" sz="2200" b="1" i="1" dirty="0" smtClean="0">
                <a:solidFill>
                  <a:schemeClr val="accent6">
                    <a:lumMod val="75000"/>
                  </a:schemeClr>
                </a:solidFill>
              </a:rPr>
              <a:t/>
            </a:r>
            <a:br>
              <a:rPr lang="en-US" sz="2200" b="1" i="1" dirty="0" smtClean="0">
                <a:solidFill>
                  <a:schemeClr val="accent6">
                    <a:lumMod val="75000"/>
                  </a:schemeClr>
                </a:solidFill>
              </a:rPr>
            </a:br>
            <a:r>
              <a:rPr lang="en-US" sz="2200" b="1" i="1" dirty="0" smtClean="0">
                <a:solidFill>
                  <a:schemeClr val="accent6">
                    <a:lumMod val="75000"/>
                  </a:schemeClr>
                </a:solidFill>
              </a:rPr>
              <a:t>Colossus </a:t>
            </a:r>
            <a:r>
              <a:rPr lang="en-US" sz="2200" b="1" i="1" dirty="0">
                <a:solidFill>
                  <a:schemeClr val="accent6">
                    <a:lumMod val="75000"/>
                  </a:schemeClr>
                </a:solidFill>
              </a:rPr>
              <a:t>of Rhodes</a:t>
            </a:r>
            <a:r>
              <a:rPr lang="en-US" sz="2200" dirty="0">
                <a:solidFill>
                  <a:schemeClr val="accent6">
                    <a:lumMod val="75000"/>
                  </a:schemeClr>
                </a:solidFill>
              </a:rPr>
              <a:t/>
            </a:r>
            <a:br>
              <a:rPr lang="en-US" sz="2200" dirty="0">
                <a:solidFill>
                  <a:schemeClr val="accent6">
                    <a:lumMod val="75000"/>
                  </a:schemeClr>
                </a:solidFill>
              </a:rPr>
            </a:br>
            <a:r>
              <a:rPr lang="en-US" sz="2200" dirty="0">
                <a:solidFill>
                  <a:schemeClr val="accent6">
                    <a:lumMod val="75000"/>
                  </a:schemeClr>
                </a:solidFill>
              </a:rPr>
              <a:t>On the Greek island of Rhodes in the Mediterranean Sea, workers made wonder out of war. An army had besieged the island's capital. But Rhodes resisted for a year, and the army left. So the </a:t>
            </a:r>
            <a:r>
              <a:rPr lang="en-US" sz="2200" dirty="0" err="1">
                <a:solidFill>
                  <a:schemeClr val="accent6">
                    <a:lumMod val="75000"/>
                  </a:schemeClr>
                </a:solidFill>
              </a:rPr>
              <a:t>Rhodians</a:t>
            </a:r>
            <a:r>
              <a:rPr lang="en-US" sz="2200" dirty="0">
                <a:solidFill>
                  <a:schemeClr val="accent6">
                    <a:lumMod val="75000"/>
                  </a:schemeClr>
                </a:solidFill>
              </a:rPr>
              <a:t> </a:t>
            </a:r>
            <a:r>
              <a:rPr lang="en-US" sz="2200" dirty="0" err="1">
                <a:solidFill>
                  <a:schemeClr val="accent6">
                    <a:lumMod val="75000"/>
                  </a:schemeClr>
                </a:solidFill>
              </a:rPr>
              <a:t>reforged</a:t>
            </a:r>
            <a:r>
              <a:rPr lang="en-US" sz="2200" dirty="0">
                <a:solidFill>
                  <a:schemeClr val="accent6">
                    <a:lumMod val="75000"/>
                  </a:schemeClr>
                </a:solidFill>
              </a:rPr>
              <a:t> the army's abandoned bronze and iron weapons and sold its siege equipment to make a colossus: a 110-foot (34-meter) statue of the sun god Helios. By 280 BC, it </a:t>
            </a:r>
            <a:r>
              <a:rPr lang="en-US" sz="2200" dirty="0">
                <a:solidFill>
                  <a:schemeClr val="accent6">
                    <a:lumMod val="75000"/>
                  </a:schemeClr>
                </a:solidFill>
                <a:hlinkClick r:id="rId2"/>
              </a:rPr>
              <a:t>stood tall on a marble pedestal</a:t>
            </a:r>
            <a:r>
              <a:rPr lang="en-US" sz="2200" dirty="0">
                <a:solidFill>
                  <a:schemeClr val="accent6">
                    <a:lumMod val="75000"/>
                  </a:schemeClr>
                </a:solidFill>
              </a:rPr>
              <a:t> near the harbor--until an earthquake toppled it just 56 years later.</a:t>
            </a:r>
            <a:r>
              <a:rPr lang="en-US" sz="1800" dirty="0"/>
              <a:t/>
            </a:r>
            <a:br>
              <a:rPr lang="en-US" sz="1800" dirty="0"/>
            </a:br>
            <a:endParaRPr lang="en-US" sz="1800" dirty="0"/>
          </a:p>
        </p:txBody>
      </p:sp>
      <p:pic>
        <p:nvPicPr>
          <p:cNvPr id="3074" name="Picture 2" descr="http://images.dawgsports.com/images/admin/Colossus_of_Rhodes.jpg"/>
          <p:cNvPicPr>
            <a:picLocks noChangeAspect="1" noChangeArrowheads="1"/>
          </p:cNvPicPr>
          <p:nvPr/>
        </p:nvPicPr>
        <p:blipFill>
          <a:blip r:embed="rId3" cstate="print"/>
          <a:srcRect/>
          <a:stretch>
            <a:fillRect/>
          </a:stretch>
        </p:blipFill>
        <p:spPr bwMode="auto">
          <a:xfrm>
            <a:off x="0" y="2971800"/>
            <a:ext cx="2677499" cy="3886200"/>
          </a:xfrm>
          <a:prstGeom prst="rect">
            <a:avLst/>
          </a:prstGeom>
          <a:noFill/>
        </p:spPr>
      </p:pic>
      <p:pic>
        <p:nvPicPr>
          <p:cNvPr id="3076" name="Picture 4" descr="http://patentpending.blogs.com/patent_pending_blog/images/colossus_of_rhodes_1.jpg"/>
          <p:cNvPicPr>
            <a:picLocks noChangeAspect="1" noChangeArrowheads="1"/>
          </p:cNvPicPr>
          <p:nvPr/>
        </p:nvPicPr>
        <p:blipFill>
          <a:blip r:embed="rId4" cstate="print"/>
          <a:srcRect/>
          <a:stretch>
            <a:fillRect/>
          </a:stretch>
        </p:blipFill>
        <p:spPr bwMode="auto">
          <a:xfrm>
            <a:off x="6349754" y="2667000"/>
            <a:ext cx="2718046" cy="4191000"/>
          </a:xfrm>
          <a:prstGeom prst="rect">
            <a:avLst/>
          </a:prstGeom>
          <a:noFill/>
        </p:spPr>
      </p:pic>
      <p:pic>
        <p:nvPicPr>
          <p:cNvPr id="3078" name="Picture 6" descr="http://images.travelpod.com/users/jearner/the-odyssey.1119132780.odyssey_greece_006.jpg"/>
          <p:cNvPicPr>
            <a:picLocks noChangeAspect="1" noChangeArrowheads="1"/>
          </p:cNvPicPr>
          <p:nvPr/>
        </p:nvPicPr>
        <p:blipFill>
          <a:blip r:embed="rId5" cstate="print"/>
          <a:srcRect/>
          <a:stretch>
            <a:fillRect/>
          </a:stretch>
        </p:blipFill>
        <p:spPr bwMode="auto">
          <a:xfrm>
            <a:off x="2914650" y="4030875"/>
            <a:ext cx="3257550" cy="24461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i="1" dirty="0">
                <a:solidFill>
                  <a:schemeClr val="accent6">
                    <a:lumMod val="75000"/>
                  </a:schemeClr>
                </a:solidFill>
              </a:rPr>
              <a:t>Lighthouse of Alexandria</a:t>
            </a:r>
            <a:r>
              <a:rPr lang="en-US" sz="2200" dirty="0">
                <a:solidFill>
                  <a:schemeClr val="accent6">
                    <a:lumMod val="75000"/>
                  </a:schemeClr>
                </a:solidFill>
              </a:rPr>
              <a:t/>
            </a:r>
            <a:br>
              <a:rPr lang="en-US" sz="2200" dirty="0">
                <a:solidFill>
                  <a:schemeClr val="accent6">
                    <a:lumMod val="75000"/>
                  </a:schemeClr>
                </a:solidFill>
              </a:rPr>
            </a:br>
            <a:r>
              <a:rPr lang="en-US" sz="2200" dirty="0">
                <a:solidFill>
                  <a:schemeClr val="accent6">
                    <a:lumMod val="75000"/>
                  </a:schemeClr>
                </a:solidFill>
              </a:rPr>
              <a:t>In the Egyptian port of Alexandria, few would have been overawed by Rhodes's colossus. For in Alexandria's harbor, on a small island named Pharos, stood the original lighthouse. It was made around the same time as Rhodes's statue, but dwarfed it. It stood 384 feet (117 meters) high--some say higher. </a:t>
            </a:r>
            <a:r>
              <a:rPr lang="en-US" sz="2200" dirty="0">
                <a:solidFill>
                  <a:schemeClr val="accent6">
                    <a:lumMod val="75000"/>
                  </a:schemeClr>
                </a:solidFill>
                <a:hlinkClick r:id="rId2"/>
              </a:rPr>
              <a:t>Fires burned at the top</a:t>
            </a:r>
            <a:r>
              <a:rPr lang="en-US" sz="2200" dirty="0">
                <a:solidFill>
                  <a:schemeClr val="accent6">
                    <a:lumMod val="75000"/>
                  </a:schemeClr>
                </a:solidFill>
              </a:rPr>
              <a:t> at night, and bronze mirrors reflected sunlight during the day. It stood until the 14th century, when earthquakes ruined it, too.</a:t>
            </a:r>
            <a:r>
              <a:rPr lang="en-US" sz="1800" dirty="0"/>
              <a:t/>
            </a:r>
            <a:br>
              <a:rPr lang="en-US" sz="1800" dirty="0"/>
            </a:br>
            <a:endParaRPr lang="en-US" sz="1800" dirty="0"/>
          </a:p>
        </p:txBody>
      </p:sp>
      <p:pic>
        <p:nvPicPr>
          <p:cNvPr id="2050" name="Picture 2" descr="http://warrensburg.k12.mo.us/7wonders/pharos/lighthouse3.jpeg"/>
          <p:cNvPicPr>
            <a:picLocks noChangeAspect="1" noChangeArrowheads="1"/>
          </p:cNvPicPr>
          <p:nvPr/>
        </p:nvPicPr>
        <p:blipFill>
          <a:blip r:embed="rId3" cstate="print"/>
          <a:srcRect/>
          <a:stretch>
            <a:fillRect/>
          </a:stretch>
        </p:blipFill>
        <p:spPr bwMode="auto">
          <a:xfrm>
            <a:off x="381000" y="3124200"/>
            <a:ext cx="2419350" cy="3295651"/>
          </a:xfrm>
          <a:prstGeom prst="rect">
            <a:avLst/>
          </a:prstGeom>
          <a:noFill/>
        </p:spPr>
      </p:pic>
      <p:pic>
        <p:nvPicPr>
          <p:cNvPr id="2052" name="Picture 4" descr="http://cache.boston.com/bonzai-fba/Globe_Photo/2007/06/15/lighthouse__1182549152_2389-1.jpg"/>
          <p:cNvPicPr>
            <a:picLocks noChangeAspect="1" noChangeArrowheads="1"/>
          </p:cNvPicPr>
          <p:nvPr/>
        </p:nvPicPr>
        <p:blipFill>
          <a:blip r:embed="rId4" cstate="print"/>
          <a:srcRect/>
          <a:stretch>
            <a:fillRect/>
          </a:stretch>
        </p:blipFill>
        <p:spPr bwMode="auto">
          <a:xfrm>
            <a:off x="6000750" y="2133600"/>
            <a:ext cx="3143250" cy="4191001"/>
          </a:xfrm>
          <a:prstGeom prst="rect">
            <a:avLst/>
          </a:prstGeom>
          <a:noFill/>
        </p:spPr>
      </p:pic>
      <p:pic>
        <p:nvPicPr>
          <p:cNvPr id="2054" name="Picture 6" descr="http://www.travlang.com/blog/wp-content/uploads/2010/04/Lighthouse_of_Alexandria_88.jpg">
            <a:hlinkClick r:id="rId5"/>
          </p:cNvPr>
          <p:cNvPicPr>
            <a:picLocks noChangeAspect="1" noChangeArrowheads="1"/>
          </p:cNvPicPr>
          <p:nvPr/>
        </p:nvPicPr>
        <p:blipFill>
          <a:blip r:embed="rId6" cstate="print"/>
          <a:srcRect/>
          <a:stretch>
            <a:fillRect/>
          </a:stretch>
        </p:blipFill>
        <p:spPr bwMode="auto">
          <a:xfrm>
            <a:off x="3124200" y="2133600"/>
            <a:ext cx="2522937" cy="32861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11582400" cy="3048000"/>
          </a:xfrm>
        </p:spPr>
        <p:txBody>
          <a:bodyPr>
            <a:normAutofit fontScale="90000"/>
          </a:bodyPr>
          <a:lstStyle/>
          <a:p>
            <a:r>
              <a:rPr lang="en-US" sz="2200" b="1" i="1" dirty="0">
                <a:solidFill>
                  <a:schemeClr val="accent6">
                    <a:lumMod val="75000"/>
                  </a:schemeClr>
                </a:solidFill>
              </a:rPr>
              <a:t>Pyramids of Giza</a:t>
            </a:r>
            <a:r>
              <a:rPr lang="en-US" sz="2200" dirty="0">
                <a:solidFill>
                  <a:schemeClr val="accent6">
                    <a:lumMod val="75000"/>
                  </a:schemeClr>
                </a:solidFill>
              </a:rPr>
              <a:t/>
            </a:r>
            <a:br>
              <a:rPr lang="en-US" sz="2200" dirty="0">
                <a:solidFill>
                  <a:schemeClr val="accent6">
                    <a:lumMod val="75000"/>
                  </a:schemeClr>
                </a:solidFill>
              </a:rPr>
            </a:br>
            <a:r>
              <a:rPr lang="en-US" sz="2200" dirty="0">
                <a:solidFill>
                  <a:schemeClr val="accent6">
                    <a:lumMod val="75000"/>
                  </a:schemeClr>
                </a:solidFill>
              </a:rPr>
              <a:t>Of course, we've already mentioned Egypt's three Pyramids of Giza, the only ancient wonder still standing today. But they are in a class by themselves in practically every other way as well. The largest and oldest of the three, the Great Pyramid, was built for the pharaoh Khufu (called Cheops by the Greeks) in the 26th century BC. That makes it 2,000 years older than any other wonder on the list.</a:t>
            </a:r>
            <a:br>
              <a:rPr lang="en-US" sz="2200" dirty="0">
                <a:solidFill>
                  <a:schemeClr val="accent6">
                    <a:lumMod val="75000"/>
                  </a:schemeClr>
                </a:solidFill>
              </a:rPr>
            </a:br>
            <a:r>
              <a:rPr lang="en-US" sz="2200" dirty="0">
                <a:solidFill>
                  <a:schemeClr val="accent6">
                    <a:lumMod val="75000"/>
                  </a:schemeClr>
                </a:solidFill>
              </a:rPr>
              <a:t>The Great Pyramid </a:t>
            </a:r>
            <a:r>
              <a:rPr lang="en-US" sz="2200" dirty="0">
                <a:solidFill>
                  <a:schemeClr val="accent6">
                    <a:lumMod val="75000"/>
                  </a:schemeClr>
                </a:solidFill>
                <a:hlinkClick r:id="rId2"/>
              </a:rPr>
              <a:t>climbs more than 450 feet</a:t>
            </a:r>
            <a:r>
              <a:rPr lang="en-US" sz="2200" dirty="0">
                <a:solidFill>
                  <a:schemeClr val="accent6">
                    <a:lumMod val="75000"/>
                  </a:schemeClr>
                </a:solidFill>
              </a:rPr>
              <a:t> (138 meters) into the sky--high enough to make it the tallest structure on Earth for almost 4,000 years, until European cathedrals started reaching for heaven. It's made up of about 2.3 million massive blocks of stone, weighing perhaps 6 million tons all told. Some have described it as "the most colossal single building ever erected on the planet." Now that's a wonder for any list, old or new.</a:t>
            </a:r>
            <a:r>
              <a:rPr lang="en-US" sz="1800" dirty="0"/>
              <a:t/>
            </a:r>
            <a:br>
              <a:rPr lang="en-US" sz="1800" dirty="0"/>
            </a:br>
            <a:endParaRPr lang="en-US" sz="1800" dirty="0"/>
          </a:p>
        </p:txBody>
      </p:sp>
      <p:sp>
        <p:nvSpPr>
          <p:cNvPr id="1026" name="AutoShape 2" descr="data:image/jpg;base64,/9j/4AAQSkZJRgABAQAAAQABAAD/2wBDAAkGBwgHBgkIBwgKCgkLDRYPDQwMDRsUFRAWIB0iIiAdHx8kKDQsJCYxJx8fLT0tMTU3Ojo6Iys/RD84QzQ5Ojf/2wBDAQoKCg0MDRoPDxo3JR8lNzc3Nzc3Nzc3Nzc3Nzc3Nzc3Nzc3Nzc3Nzc3Nzc3Nzc3Nzc3Nzc3Nzc3Nzc3Nzc3Nzf/wAARCACnAN8DASIAAhEBAxEB/8QAGwAAAgMBAQEAAAAAAAAAAAAAAgMBBAUABgf/xAA6EAACAQIEBAQEBAUEAgMAAAABAhEAAwQSITETQVFhBSJxgRQykfAGobHBQlLR4fEVIzNyYrJjgpL/xAAaAQADAQEBAQAAAAAAAAAAAAAAAQIDBQQG/8QALhEAAgIBBAIBAwMCBwAAAAAAAAECEQMEEiExE1FBBSIyFWGRI3FCQ4GhscHw/9oADAMBAAIRAxEAPwA8tSBTSorgtfXWcSgQKMLRBaNVpWFABaMLRhaMLSbHQvLRBaYFowtS5DoWq0YWjC0QWk5BQIWiC0YFGFqLCheSpC03LXZaVhQAWpC0wLXZaLHQGWpC0cVMUrDaBlrstGBRZaLChWWuK03LXZaLFQrLUFadlqCtFhQjJQlKflqMtFhRXyVBWn5ZqCtOwoxmFcBTCKiKvcXtZyijUVyimBelJyGoHBaMCiVG6GmLZfmtQ8iK8b9AAUYFTlIolXSYo3BsOC0QWiUA7b0wLS3D2C8utEFowtEBUthtBy1OWiipC0rDaCFqctEBFGBRY9orLU5ablFdApbhbRYWpC0cVG1FhtIy10UU1BosNgBFQRNSa4AnYaUWGwGKErTlWd9KkWXbRBJo3IpY36K8RQkVZOHu/wAh6VL4K+o8yR70vJH2PxS9Hn3Vl3FDqdpq1irhnRc3cUg3/LAUg9aayX8GssVfJA9Kahg0kXCTqs09ChjcU3JEqLXQzMzEa7dKaLrEQRPtXW0RtjrVhLSqBm61jKcTaMZlVyf4QaO1cZfmWfarTW0DGAa5bUnpSWRDeNgKSxkAU1VJ30qDbI/rXFLgEww9aW8NnsbwkHzE+1QVtg6MYpJdo8xoc9UmxOMfRYVMx0NWEwpY6uonaqS3I2pi4liIMx60m5PoIqC7Hvh2Ro3NQUIMRFIHidu5eNg3ALg2NPt3AHlteorOGbeuHZc8KTpoAyN64GodwWJrlg1ruM/Gr4JzdqnejD21GoNTa4ZImDS3j8XIrL0BPtUhZOkxWg162lshQJIqrafWIk+kmoWVvkp4PgK3atCyHuHzNsOlLICTEEGodmzkbihZyFII9KOW7KpJdAsSNtRTVugL1quCcpHOgDwR0ofIR4ZaOJPIxXfEF111NU7t1Y3mlDE8Pap2fsXv/cyGvGdKkXQ2jUllPSgkg7GvRwYWy1KnbSpUCd6rAmmo1Auy/hxqJbStG2LcDWsq00AU0XDm0asJps2hKjQYhWMEGjVfLn+lVA2baq3ivip8MwDspVrhByBtp79q82bJHFHdJnoxweSVI1kcSCdRNWMTeXhAAZpryfhvjZAAx9wMLkBXIK5TznSI1Ea863jc01O2lRgywzrdEvJGWHiQLHoIpbUZNATXtTaPG0RMUN66FtsSYCiW7CjCkRpM7VS8SYcNLIIltW9vv8q4f1P6ly8GN/3Z1NDpP8ya/sZufNdYk+ZmJmtfCY5X8lx5cH5jzrIuWIM8tsoOlcFu2lZreZnynKFMEGufptW8E7X+p78+mjljTPRlhPIVwuRWdhL9w2kW/AuRBjnHPtVgPX1eLLDNHfB2j5zJCWOW1qi1mo7b9p7VUF3vRi5zGsdBVtExfJd4gA+SjtYoWxoAJ3rP4hYaEes0MnmZFZ7VI13tM02x1thrvVe7iUcQKqkChMUKEUJ5JPscbg60DXF6UsmhJq+DM52mlk1JoTRYbTJNw9atsyNZUxrzrKN3oaP4lmXKTpROLbKhNJF05Y0rhyINUhc70xbmkUJNCbTLtu5JiasqNJkVmK5GtWLNz+JyQn61lqMkcUXOT4NcMHkltirLr3TbQsCBA58q8v4li2x2Id1+QGLevIjf0O/WrHi+NZkazbkMwAbrHTSqKAOzswy+eA2pnnXyufUy1Et76+Du48Kwraux4XOhRBIBkkPMkiP0n2rW8M8SFhRYxFxsmbKjN+noKybeVUKITuRm1HPt6mo4tu3aLEGVOYjKNBrz+tTgzTwy3RKy445I0z1xccjymnWVBC3LphCY7mvP+F4xLJt2cQWFtZCs2m3vMd62zc4rRHy7/wDiK6Gs+rf01HF2+/2PFg0H33Poc9xVLtlYqoJmY0rHuXmv3Xu3V3O45DkPvrTvELxVBaDMxciR2rPYW2tq0tDHKCVHmkch6VxIK+WdN0uEXJSCSrGB1FQrWAYZjJ/g5/etVlClodgqwN1Hf+1RIEqAAV0Ecz/iroLL0odQWnv0o1vCVVjBPM7VUTSBzPQUxkGzSZ7cuVerS6yellcevlGGo08c8affstDMWAAmanF3OBhmyN53ESOU0vBXW/4XgXCdGP8AGP2/tQY9gbqLGiCY6GvVrfqUs72Q4R59JoljW6fLE4e/csQRLLsVP7VeW9xlD2zKnpWaHP7RUq7WWzpsd1J0NaaPXvE9k+V/wPVaNZFuj2agJ5muzd6rJeFwZgT3B3FSXjnXdjJSVpnGcXF0x5PehLd6QbnegNzvTCh5ehL0gvQ5qAPOG93olvd6XisPbw9xQ+IVs4ORUjMT6Tt6Um6eHbDDMSBLZly8uXTXTevN+p6Z8WU9DqFzRoLeEb0xboqimoUyIjYyDMacqsYOw111DsFB5yP61Utdp4q3II6bM3VGjhLb3WzQcg3P7VYxLmwgZhIXlA9hR/8AEmS2pUb67d6zMYDiVuXrjMuHRRl/+Rp5Gvl9ZrJ6vJ6iukfQ6bTR08PcilxHZw4gs5zXGH8u30/pU2beR8okKpGUbEGD+en7cqRca7cvA2hCrHkJOUjlOn7GrKsbgcEQsaHLqJ32n2351nVIPkm2LQK65gwAbQAb847n7FWraQzMwYkmADrBI9dP2qBYvsBxbWS2FJUGRpMaHqd/pRi4/wANZuJbFwEDQTJBJ5d4ke9RIpc8HcEhLaALAAJEfMRrP661dwWPFoCxfjLmyoxnQHYH75Vxt5MMbl9QXI0E8uU/WsjI1phctXP94+Us+oIGuvPWTHSPSp/Phj/F8GrcuC+Sc4IYqVIJ+Wf6Upnu3VzplWDA1nLqCTt1qsriYBeCASCfk6Senfr2qzYw6nhCQWhh8+UA+++gJ7RVpUhNhBSeHsFDTJ1kjl99K5RfduLxSFAgA7DeffSnLhxat5bbBr0jJAOhI1P60V3DjhlQxydRsTB+/eixEqArTmDsjE7GD9xS2W6WUM8SpEA7xt99xXJZVOEmrDZoJ1gR+v61C2DxU8zICTqOoH6T+lIdjrycU3UHmAcMFLDl7yIifekk3QOJfK5j5iQdxy9NINNNpOIxuu2UsZWZk7RHQ+tS9m3cEGyWkQM2nl/ahSofYgsq5gTryopaAGUGkMxs3RauQX+ZOUiTHvUC+oe4t4i2VhgToIP+K1Sb6E5JdsdDjUaHp1pnEIMMdRuOlZ2I8UwVpJbEBzyW2pY/lWdifHwscDDsx6vpPsK6ehy5sb219pz9YsEld8noS/tQl6zvD/ELeMtAqYuLGe2TqD/SrOYxsPY1298fZzFFtWh+ehL0ksZgmKguecdu9LevY9j9Hn7lxOILrXEZmhEdTEfTbltUI4ugIjgqRIDamSdT1nQVbsYE3PMtt3DfMTcgnt1rrnhv+3lzFWZiTJmByA/rXyfHR3PuqxWGu4dGi9mZCuQCTA7j0296q4rxzBWJtWnGYEcizKRuJ9OnXetrDYfDsoUS7JpJYrz7fX3rPxX4ZwV/ENeexfLsZJF1iO21VCeO6mTkjkq8aRHgviQxIGGsXrj3JzPbXRLaSJJ6kzp0161f8TxCX7vCtXc1uNcpIn0+9Kq4TwdfD7huYQGyWQoxJYkg9ZPWjTB3muhTftxuqCASe0be1RNQcriXinOMKn2SqZ3KC4jlzEZzHp+tMs33wou8JlLPo2UwZPM9+c09MBbtKz4lZQaaMVjTqdPyoeFgDdWcQEtGBl0/9jt/ao7L4+RdzxHD3PEBmx9tDlAu8a2wMkawSdpjpUfh/GC54pi7FhziMHatgJctiVnnr9Tp3p3iH4bwWMvDEfDi4xAhziCyvG2g3q3hsLbwPh1yxZtWMNeZdGth3UNEAkMdY6Vc5Y3Co99GcceXfcul/wCoT4lcsG4bYYojqdVB3gzrEDSTP+DSU2Fd7Sk5NPJcdmJIEEzEnea1rNnDX85dS1yf+YMc4HKCZ1/xQ4Dw6ymKvPbxlxrtxi1w3DBcHkI0HrWUaUaNWm3dGewwy3rlx7rBnXI6OphRMnMNt9BOumlU7viOMsXrdtMRYwiLv8SqlgvKASGPv6+uw9zB4bFcPG3Xss5zq11CFJiN6u/6D4Jj8KjizauCMwuWnILd5G/vWkZxg05rgynGU01B8nmm8aueVcL4ml523b4BAOm+fX2pKfiLxRXCu9i5lGobDwf/AGrXueFfhqxibdvFBsOxEguz5SfWry/hXwd8VItAIwBGV2Ib869Dy6ZLmL/g8fj1Df5f7sqJ4sH8OC28bgmxbal2QhQNTGWZ25dafa8RXKM3w7kpul5QGPaTpJq+fwl4dib1kBWAXUsZYMNwGkz6AUzxLwt0w6WBet3giZELWoKkCBHtpXklLC2kj1wll/xGQ3jL2rh43ht+5bYA8TCXVvRI1B1GoPrNbOBxWCxVlrjnG2WaZW7hGB35a61l2PxFhfDbfCxnxBvEfIBoF9Zq5Y8St45bt3A3cRiXJANnIqun/Xkf7VpLHxxEiOVt05FjE/6UyTicZdViCdcK0gex2ryuL8O/D+JxBf8A1jxFAdk4AIH1aa9Xir2Js2S/wz3J1ywv5kUoh7+HJCFLzANlNnN7a6UsWo8bv/tBl07yqmzy48O8JWybSfiDxLIoGUfCjTXb5qbhcP4USTfxnidx1ZoQYfVhy1U7GvQXUxaItzE4CGAPkQKSPp07daVYxnimIxNzC4a1w8oB4lxWWJ9oavQ9a2uL/kwjo0nbr+DGtfhy5cvvfwGLukwSRftXLRYHlIH6VJ/C/izWrITEWSFWAA+UxM8wDOteiwOLxV2+cNnLtbnPf4OW3py1gzNXFu3GsC4yxmEg5TFZv6hljwax0OGXyeNvfhvxphw8rMg3yX1E/U0WE/C3j4ZirNaAGzXg0/SvYK94kEBY33ArhicXbLCGYToANQP3o/UsjVOh/p0E7TZ8+W86HyM6DsaMYq4TrdJ7saxl8SR/lw9z6CrNu+zrPDIHeKt46Ijms1reJK7ZTrO9OGOcHSPeshbv8yj601boGyrWcoI2jka6ZqDGEmWWfQ0rFLaxKxdQsvIHWD1qnxh/KKJbw/lFTtotzbXJpLduNaW01xnQcnMzQrhbTNLqD25H1FVUxCjrTVxS8xPaamn8F2n2aKOtuIEKP4V2p/xOEbdbtv8A6mR+dZS4xBsg+povil/lFZuBayGrbu4IA5b5BPUVDNhwshg//wBhWWMVaJ81sHtTPiFYHLaAmlsZW9F0Yi01xOJYJKfLmaY7g/2pdniK5XiKLQHkyiGB5zVQXws6RHbempfUmAjGehpu6olVd/JYui1fIGIt27oXUZ1mrVu8FgDSNgukVSF1AP8AjbXTVqlbqKfMrk9ATS5fZSSNC14hdssWS43Q85o38TN2OKg0IIjTas0OpJGUj/sxqUa3bANx87cgBAqXGIceh1zB4XG3rl17AObdiYA+/wBdanDeF+H4QsrDNbYglSx0I2g71wxWZfMjEDYICKWb9tRAQ+p1qlkmlVk+KF7q5NR/EAZW0GCbRy+lMt4tRBYAHpEA1kLiLZOgWfWKMYlB80f/AKrNo0SRpu91izWst1SdAdCBVZ7rW8vHtsv/AJMNDVcYi0xmVVRvBo1xOujIFiIzGD+dSlXAwrl6zeKupdGX5XTUj6g1DXL4utcS5adn0fPb1YDYSD60vhoDKLaUHmkj8qm84tLq++43q1S6J2p9l21jbqksUtrGgHzCPcaVYGLZgJFoAbHY/pWHbxdtzCMr91NN4wjQP7xUSiikkfPwMp8qR9KIFv5T7a1TS9dcxwbQHVrw/anWkLH/AHLllP8AqxP7V15Jrs40WvgdxgDBcA9DTVuTsRUph8KAC9yepBGlWrJwSgFVtk89ZA/rWMpekbxg32xCuW+UFvQGrFu1fbXh5QebGKemKTQqVWekffSmLihJGYT6yazcpejeOOPsUti5AzMoJGwE00WCJnfkKJsQzSFIM96V8S7g5TrPWKi5F1FBiy5EqAdetQRcUKYUSJ1MUsNcaAGIE6ya4K4ygMCNI30760chwMmPmIjnqNKIuAQJEbQTtSYygqWUFeR1imfzZRoOW0z9/nQBYF3yxzJjY7daJL6tGjEkwdIqtlCssqddYj76UaEKJ5EmR69qlqxp0Ww/lIVBmIkTyow5UEjKCTpImqBd+GsHT10oS5JknbUa+lLaXvNMu2XQoT6CpBGYkspYbAaVmq7ZpGoEGeh0ouLdKCBqQToaWwPIjT4qZSYEf0pbYgyBCgzBJOlUTceCLhEa6fe9DPkE5tjlgba01AHM0DfWSVZvSJio+IB0DA6aEdY/Ss/iISzLmLkiQOfKiFxYYeYToep+lG0W8ufEEayDyHQ1HxK/NmGXT1FUiMw1YheU+lQYYFleADyPL7NG0N5c44YySp/eoF0cjPodKrD1geldGZSQPpp0ooe4uHE3EHlaPYVIxVyJbKfTSqEH5l57TNFGpHPsaTghqbR5RriwToV/iiIE7Dp1/WoSGUm2zoGBzAHQHQ7/AFNUw9p3UPlW2WAzEcu4zR16cvWpfhLe4SNBzfNueXtt9muvsODuLKrbzZdGaRDaifWm3LTIrKGtOwPWCo9Y1iqOZUusBfIthvIc2pPbl31rlLAwjE5hAdRM9gOUHWltfse5ejQIRVzEgCANRJkdfrRMRkzZVBO2badJ5T9Kz1v3rqXF4hW2ji4BCjzREnbl9zRM1y4ycR7jCxOudhqeeu309qHjKWQ0F8rKGBE6lV3X1ipUMZJlFUfxNPrt7b1kqHRzaRmdWhiQ8ydYO/8Aem/EcDF5WW6V0FxWEEEes/rS8XoPLXLNMXLhysSsgaZSZNEL14sqSVBMkyYH5anTvVJcXlUNwwGuCVOaTudDH9qJLnFW3adiqiRqdyP4eRianaaeT9y8mLdHlmJQCMxP3pT0xZtlmZvKdo1zHt23qpeC2MNZvHE4Qh8r5LThmtLvDDZTtoZ6Ur4xCWyvbbLs2oGWJ+9IqHBP4KWRrtmquMaBxGVZ6/51rjigsDijK2oyjf8AOs341QguKSJGbMV0b00n6GpXEWrp4iM7HLmSFyxHYVPiNPNwabYpfM1xwVEZuR26CmcW2AouHKSJ1Ik61lednnMSmmpOXy8zGwGvrRpcVGLskeWc2sEctiY51LxjWVmgt+1kU8WPWdDP+KM3bBbLLHTVSIHLnzrNDZ7xyhnkZiA2/cfkKhrt4MAST5SR5vrsaTxleZ/JoghMsSGnYtPsPv2qWZlEozZR/EToehFZov4jJ5R5SJkKNRyg8+feg+JuBiIUgazsPSPr/al4w8y+UapPlkxvz26ipPLKx0Y7a6en9KzjibnFyEMUEEQBI5zrqZqfiS0qSogayszz3mO1DxspZYmiASTDaEd53/zXOHdZzDMByJEiqIu3iCUUBwNNCNuhmiXEPcUhXKnkra7aEjWp2MryIsl2UAchoNemtcLjJqmbYEDkdYquLme5EmRO5BOnUEaa86AXjeVhbyEgxmYwCR0nlT2C8hcNzKoKyDB319pqc5UnQnWDHWqjXhbAzMJEhl0HrvtRcVC41honKNvUGe9LaUpnjUkXGa9oQAGdDHpsOg6VyXUE5ggZG3WQSe2m21dXV1uzhWxy3L1kuuJt23z22jMBpMaiNjpSbV1CiySAZhgIYD1rq6ph90bZc/tlSLIBuJkOIZ33AIIkcjPWJpauW4hTThk765t9wdOldXUvgdjbRv3P9m5mfMuZQxEGSdR0qDYt2gVKw85biz9Na6uqb+6i2izgUJuCyFQi65WOcwdJ0001pF7h2L2a4SLa5sptawR6+grq6kvzoqv6dmrbteJeL4AOuHU4Xw2yLZa2VSFZtC2skk9KzrVwWiqOSsLNyNSB7R1neurqiEt0nEJ8JSG37a2L4VMU11Pntt5lzDlPf1BqMUHaLt4tm0PkbQA89ec/pXV1VfQ67CV7oN521QaXBm1IHMGNOVc19mRrlt5tIvlCkgkEwBtv36V1dR7YNvot3XZFVrg+VCTnUFtOfP7FJsYwCbVxmCvOVzplM7iJ511dUwipK2Vlk4OkOS+yXTNviQTmVIAM89Y106UxsWjOvEOa4fMWVQCfXTfvXV1TtTHvaSObFWjedHLK7LmUQDoYqVcOEtuIyCCecc/3rq6m4KhqbbOF23de7J0+XyCD2J27/lXO/wAMyoR/DlWdztOorq6orlIbk6bDRmuf7gPmQwymdhOo13MVcs4M3UcllV8ue0oElQZiTsDpuNe9dXVhkk0+D1YYqS5My0VYFQ/DfKYcA/3IPpR4nFrhzbQ3VtOwzBSDtHUA11dXo2pyo8u9qDZ//9k="/>
          <p:cNvSpPr>
            <a:spLocks noChangeAspect="1" noChangeArrowheads="1"/>
          </p:cNvSpPr>
          <p:nvPr/>
        </p:nvSpPr>
        <p:spPr bwMode="auto">
          <a:xfrm>
            <a:off x="15557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zawaya.me/wp-content/uploads/2010/08/giza.jpg"/>
          <p:cNvPicPr>
            <a:picLocks noChangeAspect="1" noChangeArrowheads="1"/>
          </p:cNvPicPr>
          <p:nvPr/>
        </p:nvPicPr>
        <p:blipFill>
          <a:blip r:embed="rId3" cstate="print"/>
          <a:srcRect/>
          <a:stretch>
            <a:fillRect/>
          </a:stretch>
        </p:blipFill>
        <p:spPr bwMode="auto">
          <a:xfrm>
            <a:off x="0" y="3886200"/>
            <a:ext cx="3962400" cy="2971800"/>
          </a:xfrm>
          <a:prstGeom prst="rect">
            <a:avLst/>
          </a:prstGeom>
          <a:noFill/>
        </p:spPr>
      </p:pic>
      <p:pic>
        <p:nvPicPr>
          <p:cNvPr id="1030" name="Picture 6" descr="http://www.barnabu.co.uk/wp-content/uploads/pyramids-giza-animation-400px.gif"/>
          <p:cNvPicPr>
            <a:picLocks noChangeAspect="1" noChangeArrowheads="1" noCrop="1"/>
          </p:cNvPicPr>
          <p:nvPr/>
        </p:nvPicPr>
        <p:blipFill>
          <a:blip r:embed="rId4" cstate="print"/>
          <a:srcRect/>
          <a:stretch>
            <a:fillRect/>
          </a:stretch>
        </p:blipFill>
        <p:spPr bwMode="auto">
          <a:xfrm>
            <a:off x="6019800" y="4694490"/>
            <a:ext cx="3124200" cy="2163509"/>
          </a:xfrm>
          <a:prstGeom prst="rect">
            <a:avLst/>
          </a:prstGeom>
          <a:noFill/>
        </p:spPr>
      </p:pic>
      <p:pic>
        <p:nvPicPr>
          <p:cNvPr id="1032" name="Picture 8" descr="http://www.nasstec.co.uk/index_files/sunset-scene.jpg"/>
          <p:cNvPicPr>
            <a:picLocks noChangeAspect="1" noChangeArrowheads="1"/>
          </p:cNvPicPr>
          <p:nvPr/>
        </p:nvPicPr>
        <p:blipFill>
          <a:blip r:embed="rId5" cstate="print"/>
          <a:srcRect/>
          <a:stretch>
            <a:fillRect/>
          </a:stretch>
        </p:blipFill>
        <p:spPr bwMode="auto">
          <a:xfrm>
            <a:off x="3581400" y="2514600"/>
            <a:ext cx="2895600" cy="227627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36</Words>
  <Application>Microsoft Office PowerPoint</Application>
  <PresentationFormat>On-screen Show (4:3)</PresentationFormat>
  <Paragraphs>12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7 Ancient Wonders of the World</vt:lpstr>
      <vt:lpstr>Slide 2</vt:lpstr>
      <vt:lpstr>Hanging Gardens of Babylon Bible readers know Nebuchadnezzar II as the king who, in 587 BC, destroyed the Temple of Jerusalem and forced the Jews into exile in Babylonia. But ancient tourists knew him as the man behind Babylon's Hanging Gardens. Built around 600 BC, the gardens grew on the roof of a terraced structure within his palace walls, irrigated by pumps that drew water up from the Euphrates. Today, Babylon is a ruin near Baghdad, and no definitive trace of the gardens has ever been found. </vt:lpstr>
      <vt:lpstr>Temple of Artemis at Ephesus The Ephesians erected their great temple for Apollo's twin sister Artemis around 550 BC. They rebuilt it after 356 BC, when a terrorist bent on fame set it ablaze. Located in today's Turkey, across the Aegean Sea from Athens, the temple drew many Greeks bearing gifts. They marveled at its size--imagine a football field surrounded by marble--and at the art inside. Little remains of the temple today, just fragments at the site and in museums. </vt:lpstr>
      <vt:lpstr>Statue of Zeus at Olympia When Olympia, home of the Olympic Games in western Greece, beheld the Temple of Artemis, its citizens said, "We'll see your Artemis and raise you a statue of Zeus." By 435 BC, the famed Greek sculptor Phidias was pounding the last plates of gold and ivory into place on a 40-foot (12-meter) statue of Zeus, seated on a cedarwood throne. No one knows what became of the thunder god's likeness, but we have found the workshop Phidias used to make it. </vt:lpstr>
      <vt:lpstr>Mausoleum of Halicarnassus South of Ephesus, at Halicarnassus, ruled Mausolus, a Persian satrap who admired the Greek way of life. So, when Mausolus died in 353 BC, his sister-widow-queen, Artemisia, built him the most opulent Greek tomb around. It was 135 feet (40 meters) tall, adorned on every side with sculpture, and capped with a pyramidal roof. An earthquake brought the tomb down in medieval times, and Mausolus's memory now survives mainly in the word mausoleum. </vt:lpstr>
      <vt:lpstr> Colossus of Rhodes On the Greek island of Rhodes in the Mediterranean Sea, workers made wonder out of war. An army had besieged the island's capital. But Rhodes resisted for a year, and the army left. So the Rhodians reforged the army's abandoned bronze and iron weapons and sold its siege equipment to make a colossus: a 110-foot (34-meter) statue of the sun god Helios. By 280 BC, it stood tall on a marble pedestal near the harbor--until an earthquake toppled it just 56 years later. </vt:lpstr>
      <vt:lpstr>Lighthouse of Alexandria In the Egyptian port of Alexandria, few would have been overawed by Rhodes's colossus. For in Alexandria's harbor, on a small island named Pharos, stood the original lighthouse. It was made around the same time as Rhodes's statue, but dwarfed it. It stood 384 feet (117 meters) high--some say higher. Fires burned at the top at night, and bronze mirrors reflected sunlight during the day. It stood until the 14th century, when earthquakes ruined it, too. </vt:lpstr>
      <vt:lpstr>Pyramids of Giza Of course, we've already mentioned Egypt's three Pyramids of Giza, the only ancient wonder still standing today. But they are in a class by themselves in practically every other way as well. The largest and oldest of the three, the Great Pyramid, was built for the pharaoh Khufu (called Cheops by the Greeks) in the 26th century BC. That makes it 2,000 years older than any other wonder on the list. The Great Pyramid climbs more than 450 feet (138 meters) into the sky--high enough to make it the tallest structure on Earth for almost 4,000 years, until European cathedrals started reaching for heaven. It's made up of about 2.3 million massive blocks of stone, weighing perhaps 6 million tons all told. Some have described it as "the most colossal single building ever erected on the planet." Now that's a wonder for any list, old or new. </vt:lpstr>
      <vt:lpstr>Travel Brochures</vt:lpstr>
      <vt:lpstr>More</vt:lpstr>
    </vt:vector>
  </TitlesOfParts>
  <Company>CSHUFSD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Ancient Wonders of the World</dc:title>
  <dc:creator>default</dc:creator>
  <cp:lastModifiedBy>default</cp:lastModifiedBy>
  <cp:revision>9</cp:revision>
  <dcterms:created xsi:type="dcterms:W3CDTF">2010-11-03T15:15:52Z</dcterms:created>
  <dcterms:modified xsi:type="dcterms:W3CDTF">2010-11-10T15:48:42Z</dcterms:modified>
</cp:coreProperties>
</file>