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efault" initials="d" lastIdx="1" clrIdx="0"/>
</p:cmAuthorLst>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notesViewPr>
    <p:cSldViewPr>
      <p:cViewPr varScale="1">
        <p:scale>
          <a:sx n="56" d="100"/>
          <a:sy n="56" d="100"/>
        </p:scale>
        <p:origin x="-1860" y="-96"/>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8BBF8EE-88E6-4B71-A56F-75DD74AC33FB}" type="datetimeFigureOut">
              <a:rPr lang="en-US" smtClean="0"/>
              <a:t>9/24/2010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50D2840-0B10-4CD8-890F-2CB51ED222F6}"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50D2840-0B10-4CD8-890F-2CB51ED222F6}" type="slidenum">
              <a:rPr lang="en-US" smtClean="0"/>
              <a:t>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EA7633A9-9402-4D6E-8AA2-FBFD33FA53F2}" type="datetimeFigureOut">
              <a:rPr lang="en-US" smtClean="0"/>
              <a:pPr/>
              <a:t>9/24/2010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D0BC8713-A317-4620-A45E-5E1E7E69BD4F}"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A7633A9-9402-4D6E-8AA2-FBFD33FA53F2}" type="datetimeFigureOut">
              <a:rPr lang="en-US" smtClean="0"/>
              <a:pPr/>
              <a:t>9/24/2010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BC8713-A317-4620-A45E-5E1E7E69BD4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A7633A9-9402-4D6E-8AA2-FBFD33FA53F2}" type="datetimeFigureOut">
              <a:rPr lang="en-US" smtClean="0"/>
              <a:pPr/>
              <a:t>9/24/2010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BC8713-A317-4620-A45E-5E1E7E69BD4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A7633A9-9402-4D6E-8AA2-FBFD33FA53F2}" type="datetimeFigureOut">
              <a:rPr lang="en-US" smtClean="0"/>
              <a:pPr/>
              <a:t>9/24/2010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BC8713-A317-4620-A45E-5E1E7E69BD4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A7633A9-9402-4D6E-8AA2-FBFD33FA53F2}" type="datetimeFigureOut">
              <a:rPr lang="en-US" smtClean="0"/>
              <a:pPr/>
              <a:t>9/24/2010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D0BC8713-A317-4620-A45E-5E1E7E69BD4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A7633A9-9402-4D6E-8AA2-FBFD33FA53F2}" type="datetimeFigureOut">
              <a:rPr lang="en-US" smtClean="0"/>
              <a:pPr/>
              <a:t>9/24/2010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BC8713-A317-4620-A45E-5E1E7E69BD4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A7633A9-9402-4D6E-8AA2-FBFD33FA53F2}" type="datetimeFigureOut">
              <a:rPr lang="en-US" smtClean="0"/>
              <a:pPr/>
              <a:t>9/24/2010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0BC8713-A317-4620-A45E-5E1E7E69BD4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A7633A9-9402-4D6E-8AA2-FBFD33FA53F2}" type="datetimeFigureOut">
              <a:rPr lang="en-US" smtClean="0"/>
              <a:pPr/>
              <a:t>9/24/2010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0BC8713-A317-4620-A45E-5E1E7E69BD4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7633A9-9402-4D6E-8AA2-FBFD33FA53F2}" type="datetimeFigureOut">
              <a:rPr lang="en-US" smtClean="0"/>
              <a:pPr/>
              <a:t>9/24/2010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0BC8713-A317-4620-A45E-5E1E7E69BD4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A7633A9-9402-4D6E-8AA2-FBFD33FA53F2}" type="datetimeFigureOut">
              <a:rPr lang="en-US" smtClean="0"/>
              <a:pPr/>
              <a:t>9/24/2010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BC8713-A317-4620-A45E-5E1E7E69BD4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A7633A9-9402-4D6E-8AA2-FBFD33FA53F2}" type="datetimeFigureOut">
              <a:rPr lang="en-US" smtClean="0"/>
              <a:pPr/>
              <a:t>9/24/2010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BC8713-A317-4620-A45E-5E1E7E69BD4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EA7633A9-9402-4D6E-8AA2-FBFD33FA53F2}" type="datetimeFigureOut">
              <a:rPr lang="en-US" smtClean="0"/>
              <a:pPr/>
              <a:t>9/24/2010</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D0BC8713-A317-4620-A45E-5E1E7E69BD4F}"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ore.artchive.com/productlist.aspx?id=7774" TargetMode="External"/><Relationship Id="rId2" Type="http://schemas.openxmlformats.org/officeDocument/2006/relationships/image" Target="../media/image12.jpeg"/><Relationship Id="rId1" Type="http://schemas.openxmlformats.org/officeDocument/2006/relationships/slideLayout" Target="../slideLayouts/slideLayout6.xml"/><Relationship Id="rId4" Type="http://schemas.openxmlformats.org/officeDocument/2006/relationships/image" Target="../media/image13.jpeg"/></Relationships>
</file>

<file path=ppt/slides/_rels/slide11.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6.xml"/><Relationship Id="rId4" Type="http://schemas.openxmlformats.org/officeDocument/2006/relationships/hyperlink" Target="http://www.azofeifa.com/index2e.htm"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www.aldokkan.com/religion/ba.htm" TargetMode="External"/><Relationship Id="rId2" Type="http://schemas.openxmlformats.org/officeDocument/2006/relationships/image" Target="../media/image2.jpeg"/><Relationship Id="rId1" Type="http://schemas.openxmlformats.org/officeDocument/2006/relationships/slideLayout" Target="../slideLayouts/slideLayout6.xml"/><Relationship Id="rId4" Type="http://schemas.openxmlformats.org/officeDocument/2006/relationships/hyperlink" Target="http://www.aldokkan.com/society/craftmen.htm"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en.wikipedia.org/wiki/File:Raphael_Marriage_of_the_Virgin.jpg" TargetMode="External"/><Relationship Id="rId1" Type="http://schemas.openxmlformats.org/officeDocument/2006/relationships/slideLayout" Target="../slideLayouts/slideLayout6.xml"/><Relationship Id="rId5" Type="http://schemas.openxmlformats.org/officeDocument/2006/relationships/hyperlink" Target="http://en.wikipedia.org/wiki/The_Marriage_of_the_Virgin_(Raphael)" TargetMode="External"/><Relationship Id="rId4" Type="http://schemas.openxmlformats.org/officeDocument/2006/relationships/hyperlink" Target="http://en.wikipedia.org/wiki/Raphael"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en.wikipedia.org/wiki/Rembrandt_van_Rijn" TargetMode="External"/><Relationship Id="rId3" Type="http://schemas.openxmlformats.org/officeDocument/2006/relationships/hyperlink" Target="http://www.huntfor.com/absoluteig/caravaggio.htm" TargetMode="External"/><Relationship Id="rId7" Type="http://schemas.openxmlformats.org/officeDocument/2006/relationships/image" Target="../media/image5.jpeg"/><Relationship Id="rId2" Type="http://schemas.openxmlformats.org/officeDocument/2006/relationships/hyperlink" Target="http://en.wikipedia.org/wiki/Renaissance_art" TargetMode="External"/><Relationship Id="rId1" Type="http://schemas.openxmlformats.org/officeDocument/2006/relationships/slideLayout" Target="../slideLayouts/slideLayout6.xml"/><Relationship Id="rId6" Type="http://schemas.openxmlformats.org/officeDocument/2006/relationships/hyperlink" Target="http://upload.wikimedia.org/wikipedia/commons/2/28/The_Nightwatch_by_Rembrandt.jpg" TargetMode="External"/><Relationship Id="rId5" Type="http://schemas.openxmlformats.org/officeDocument/2006/relationships/hyperlink" Target="http://www.huntfor.com/absoluteig/vermeer.htm" TargetMode="External"/><Relationship Id="rId4" Type="http://schemas.openxmlformats.org/officeDocument/2006/relationships/hyperlink" Target="http://www.huntfor.com/absoluteig/rembrandt.htm" TargetMode="External"/><Relationship Id="rId9" Type="http://schemas.openxmlformats.org/officeDocument/2006/relationships/hyperlink" Target="http://en.wikipedia.org/wiki/Night_Watch_(painting)"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upload.wikimedia.org/wikipedia/commons/f/f1/G%C3%A9ricault_-_La_zattera_della_Medusa.jpg" TargetMode="External"/><Relationship Id="rId1" Type="http://schemas.openxmlformats.org/officeDocument/2006/relationships/slideLayout" Target="../slideLayouts/slideLayout6.xml"/><Relationship Id="rId5" Type="http://schemas.openxmlformats.org/officeDocument/2006/relationships/image" Target="../media/image7.jpeg"/><Relationship Id="rId4" Type="http://schemas.openxmlformats.org/officeDocument/2006/relationships/hyperlink" Target="http://en.wikipedia.org/wiki/Th%C3%A9odore_G%C3%A9ricault"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en.wikipedia.org/wiki/File:Pierre-Auguste_Renoir,_Le_Moulin_de_la_Galette.jpg" TargetMode="Externa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en.wikipedia.org/wiki/File:Magritte_TheSonOfMan.jpg" TargetMode="External"/><Relationship Id="rId1" Type="http://schemas.openxmlformats.org/officeDocument/2006/relationships/slideLayout" Target="../slideLayouts/slideLayout6.xml"/><Relationship Id="rId5" Type="http://schemas.openxmlformats.org/officeDocument/2006/relationships/image" Target="../media/image11.jpeg"/><Relationship Id="rId4" Type="http://schemas.openxmlformats.org/officeDocument/2006/relationships/hyperlink" Target="http://0.tqn.com/d/arthistory/1/0/H/O/dada_newyork_01.jp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chemeClr val="bg1"/>
                </a:solidFill>
              </a:rPr>
              <a:t>Painting</a:t>
            </a:r>
            <a:endParaRPr lang="en-US" dirty="0">
              <a:solidFill>
                <a:schemeClr val="bg1"/>
              </a:solidFill>
            </a:endParaRPr>
          </a:p>
        </p:txBody>
      </p:sp>
      <p:sp>
        <p:nvSpPr>
          <p:cNvPr id="3" name="Subtitle 2"/>
          <p:cNvSpPr>
            <a:spLocks noGrp="1"/>
          </p:cNvSpPr>
          <p:nvPr>
            <p:ph type="subTitle" idx="1"/>
          </p:nvPr>
        </p:nvSpPr>
        <p:spPr/>
        <p:txBody>
          <a:bodyPr/>
          <a:lstStyle/>
          <a:p>
            <a:r>
              <a:rPr lang="en-US" dirty="0" smtClean="0">
                <a:solidFill>
                  <a:schemeClr val="bg1"/>
                </a:solidFill>
              </a:rPr>
              <a:t>Through The Ages</a:t>
            </a:r>
            <a:endParaRPr lang="en-US"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Pop Art</a:t>
            </a:r>
            <a:br>
              <a:rPr lang="en-US" dirty="0" smtClean="0"/>
            </a:br>
            <a:r>
              <a:rPr lang="en-US" sz="2000" dirty="0" smtClean="0"/>
              <a:t>Consumer Culture</a:t>
            </a:r>
            <a:endParaRPr lang="en-US" sz="2000" dirty="0"/>
          </a:p>
        </p:txBody>
      </p:sp>
      <p:pic>
        <p:nvPicPr>
          <p:cNvPr id="24578" name="Picture 2" descr="http://www.artchive.com/artchive/J/johns/target_4.jpg"/>
          <p:cNvPicPr>
            <a:picLocks noChangeAspect="1" noChangeArrowheads="1"/>
          </p:cNvPicPr>
          <p:nvPr/>
        </p:nvPicPr>
        <p:blipFill>
          <a:blip r:embed="rId2" cstate="print"/>
          <a:srcRect/>
          <a:stretch>
            <a:fillRect/>
          </a:stretch>
        </p:blipFill>
        <p:spPr bwMode="auto">
          <a:xfrm>
            <a:off x="5257800" y="1739218"/>
            <a:ext cx="3886200" cy="5118782"/>
          </a:xfrm>
          <a:prstGeom prst="rect">
            <a:avLst/>
          </a:prstGeom>
          <a:noFill/>
        </p:spPr>
      </p:pic>
      <p:pic>
        <p:nvPicPr>
          <p:cNvPr id="24580" name="Picture 4" descr="http://www.artchive.com/graphics/poster_graphics/pop_art.jpg">
            <a:hlinkClick r:id="rId3"/>
          </p:cNvPr>
          <p:cNvPicPr>
            <a:picLocks noChangeAspect="1" noChangeArrowheads="1"/>
          </p:cNvPicPr>
          <p:nvPr/>
        </p:nvPicPr>
        <p:blipFill>
          <a:blip r:embed="rId4" cstate="print"/>
          <a:srcRect/>
          <a:stretch>
            <a:fillRect/>
          </a:stretch>
        </p:blipFill>
        <p:spPr bwMode="auto">
          <a:xfrm>
            <a:off x="3429000" y="4114800"/>
            <a:ext cx="1590675" cy="2006258"/>
          </a:xfrm>
          <a:prstGeom prst="rect">
            <a:avLst/>
          </a:prstGeom>
          <a:noFill/>
        </p:spPr>
      </p:pic>
      <p:sp>
        <p:nvSpPr>
          <p:cNvPr id="5" name="TextBox 4"/>
          <p:cNvSpPr txBox="1"/>
          <p:nvPr/>
        </p:nvSpPr>
        <p:spPr>
          <a:xfrm>
            <a:off x="6096000" y="1371600"/>
            <a:ext cx="2819400" cy="276999"/>
          </a:xfrm>
          <a:prstGeom prst="rect">
            <a:avLst/>
          </a:prstGeom>
          <a:noFill/>
        </p:spPr>
        <p:txBody>
          <a:bodyPr wrap="square" rtlCol="0">
            <a:spAutoFit/>
          </a:bodyPr>
          <a:lstStyle/>
          <a:p>
            <a:r>
              <a:rPr lang="en-US" sz="1200" dirty="0" smtClean="0">
                <a:solidFill>
                  <a:schemeClr val="bg1"/>
                </a:solidFill>
              </a:rPr>
              <a:t>Jasper Johns – Target with 4 Faces</a:t>
            </a:r>
            <a:endParaRPr lang="en-US" sz="1200" dirty="0">
              <a:solidFill>
                <a:schemeClr val="bg1"/>
              </a:solidFill>
            </a:endParaRPr>
          </a:p>
        </p:txBody>
      </p:sp>
      <p:sp>
        <p:nvSpPr>
          <p:cNvPr id="6" name="TextBox 5"/>
          <p:cNvSpPr txBox="1"/>
          <p:nvPr/>
        </p:nvSpPr>
        <p:spPr>
          <a:xfrm>
            <a:off x="3276600" y="6396335"/>
            <a:ext cx="1905000" cy="461665"/>
          </a:xfrm>
          <a:prstGeom prst="rect">
            <a:avLst/>
          </a:prstGeom>
          <a:noFill/>
        </p:spPr>
        <p:txBody>
          <a:bodyPr wrap="square" rtlCol="0">
            <a:spAutoFit/>
          </a:bodyPr>
          <a:lstStyle/>
          <a:p>
            <a:r>
              <a:rPr lang="en-US" sz="1200" dirty="0" smtClean="0">
                <a:solidFill>
                  <a:schemeClr val="bg1"/>
                </a:solidFill>
              </a:rPr>
              <a:t>Andy Warhol – Marilyn - 1967</a:t>
            </a:r>
            <a:endParaRPr lang="en-US" sz="1200" dirty="0">
              <a:solidFill>
                <a:schemeClr val="bg1"/>
              </a:solidFill>
            </a:endParaRPr>
          </a:p>
        </p:txBody>
      </p:sp>
      <p:sp>
        <p:nvSpPr>
          <p:cNvPr id="7" name="TextBox 6"/>
          <p:cNvSpPr txBox="1"/>
          <p:nvPr/>
        </p:nvSpPr>
        <p:spPr>
          <a:xfrm>
            <a:off x="381000" y="685800"/>
            <a:ext cx="2895600" cy="5355312"/>
          </a:xfrm>
          <a:prstGeom prst="rect">
            <a:avLst/>
          </a:prstGeom>
          <a:noFill/>
        </p:spPr>
        <p:txBody>
          <a:bodyPr wrap="square" rtlCol="0">
            <a:spAutoFit/>
          </a:bodyPr>
          <a:lstStyle/>
          <a:p>
            <a:r>
              <a:rPr lang="en-US" b="1" dirty="0" smtClean="0">
                <a:solidFill>
                  <a:schemeClr val="bg1"/>
                </a:solidFill>
              </a:rPr>
              <a:t>Pop art</a:t>
            </a:r>
            <a:r>
              <a:rPr lang="en-US" dirty="0" smtClean="0">
                <a:solidFill>
                  <a:schemeClr val="bg1"/>
                </a:solidFill>
              </a:rPr>
              <a:t> </a:t>
            </a:r>
            <a:r>
              <a:rPr lang="en-US" dirty="0" smtClean="0">
                <a:solidFill>
                  <a:schemeClr val="bg1"/>
                </a:solidFill>
              </a:rPr>
              <a:t>emerged </a:t>
            </a:r>
            <a:r>
              <a:rPr lang="en-US" dirty="0" smtClean="0">
                <a:solidFill>
                  <a:schemeClr val="bg1"/>
                </a:solidFill>
              </a:rPr>
              <a:t>in the mid </a:t>
            </a:r>
            <a:r>
              <a:rPr lang="en-US" b="1" dirty="0" smtClean="0">
                <a:solidFill>
                  <a:schemeClr val="bg1"/>
                </a:solidFill>
              </a:rPr>
              <a:t>1950s </a:t>
            </a:r>
            <a:r>
              <a:rPr lang="en-US" dirty="0" smtClean="0">
                <a:solidFill>
                  <a:schemeClr val="bg1"/>
                </a:solidFill>
              </a:rPr>
              <a:t>in </a:t>
            </a:r>
            <a:r>
              <a:rPr lang="en-US" dirty="0" smtClean="0">
                <a:solidFill>
                  <a:schemeClr val="bg1"/>
                </a:solidFill>
              </a:rPr>
              <a:t>Britain and </a:t>
            </a:r>
            <a:r>
              <a:rPr lang="en-US" dirty="0" smtClean="0">
                <a:solidFill>
                  <a:schemeClr val="bg1"/>
                </a:solidFill>
              </a:rPr>
              <a:t>in the late 1950s in the </a:t>
            </a:r>
            <a:r>
              <a:rPr lang="en-US" dirty="0" smtClean="0">
                <a:solidFill>
                  <a:schemeClr val="bg1"/>
                </a:solidFill>
              </a:rPr>
              <a:t>United States. Pop </a:t>
            </a:r>
            <a:r>
              <a:rPr lang="en-US" dirty="0" smtClean="0">
                <a:solidFill>
                  <a:schemeClr val="bg1"/>
                </a:solidFill>
              </a:rPr>
              <a:t>art challenged tradition by asserting that an artist's use of the mass-produced visual commodities of popular culture is </a:t>
            </a:r>
            <a:r>
              <a:rPr lang="en-US" dirty="0" smtClean="0">
                <a:solidFill>
                  <a:schemeClr val="bg1"/>
                </a:solidFill>
              </a:rPr>
              <a:t>closest </a:t>
            </a:r>
            <a:r>
              <a:rPr lang="en-US" dirty="0" smtClean="0">
                <a:solidFill>
                  <a:schemeClr val="bg1"/>
                </a:solidFill>
              </a:rPr>
              <a:t>with the perspective of </a:t>
            </a:r>
            <a:r>
              <a:rPr lang="en-US" dirty="0" smtClean="0">
                <a:solidFill>
                  <a:schemeClr val="bg1"/>
                </a:solidFill>
              </a:rPr>
              <a:t>fine art. Pop </a:t>
            </a:r>
            <a:r>
              <a:rPr lang="en-US" dirty="0" smtClean="0">
                <a:solidFill>
                  <a:schemeClr val="bg1"/>
                </a:solidFill>
              </a:rPr>
              <a:t>removes the material from its context and isolates the object, or combines it with other objects, for </a:t>
            </a:r>
            <a:r>
              <a:rPr lang="en-US" dirty="0" smtClean="0">
                <a:solidFill>
                  <a:schemeClr val="bg1"/>
                </a:solidFill>
              </a:rPr>
              <a:t>contemplation. The </a:t>
            </a:r>
            <a:r>
              <a:rPr lang="en-US" dirty="0" smtClean="0">
                <a:solidFill>
                  <a:schemeClr val="bg1"/>
                </a:solidFill>
              </a:rPr>
              <a:t>concept of pop art refers not as much to the art itself as to the attitudes that led to it</a:t>
            </a:r>
            <a:r>
              <a:rPr lang="en-US" dirty="0" smtClean="0">
                <a:solidFill>
                  <a:schemeClr val="bg1"/>
                </a:solidFill>
              </a:rPr>
              <a:t>.</a:t>
            </a:r>
            <a:endParaRPr lang="en-US" dirty="0">
              <a:solidFill>
                <a:schemeClr val="bg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Contemporary Art</a:t>
            </a:r>
            <a:endParaRPr lang="en-US" dirty="0"/>
          </a:p>
        </p:txBody>
      </p:sp>
      <p:sp>
        <p:nvSpPr>
          <p:cNvPr id="3" name="TextBox 2"/>
          <p:cNvSpPr txBox="1"/>
          <p:nvPr/>
        </p:nvSpPr>
        <p:spPr>
          <a:xfrm>
            <a:off x="381000" y="1143000"/>
            <a:ext cx="2971800" cy="2031325"/>
          </a:xfrm>
          <a:prstGeom prst="rect">
            <a:avLst/>
          </a:prstGeom>
          <a:noFill/>
        </p:spPr>
        <p:txBody>
          <a:bodyPr wrap="square" rtlCol="0">
            <a:spAutoFit/>
          </a:bodyPr>
          <a:lstStyle/>
          <a:p>
            <a:r>
              <a:rPr lang="en-US" b="1" dirty="0" smtClean="0">
                <a:solidFill>
                  <a:schemeClr val="bg1"/>
                </a:solidFill>
              </a:rPr>
              <a:t>Contemporary</a:t>
            </a:r>
            <a:r>
              <a:rPr lang="en-US" dirty="0" smtClean="0">
                <a:solidFill>
                  <a:schemeClr val="bg1"/>
                </a:solidFill>
              </a:rPr>
              <a:t> </a:t>
            </a:r>
            <a:r>
              <a:rPr lang="en-US" dirty="0" smtClean="0">
                <a:solidFill>
                  <a:schemeClr val="bg1"/>
                </a:solidFill>
              </a:rPr>
              <a:t>(</a:t>
            </a:r>
            <a:r>
              <a:rPr lang="en-US" b="1" dirty="0" smtClean="0">
                <a:solidFill>
                  <a:schemeClr val="bg1"/>
                </a:solidFill>
              </a:rPr>
              <a:t>after </a:t>
            </a:r>
            <a:r>
              <a:rPr lang="en-US" b="1" dirty="0" smtClean="0">
                <a:solidFill>
                  <a:schemeClr val="bg1"/>
                </a:solidFill>
              </a:rPr>
              <a:t>WWII </a:t>
            </a:r>
            <a:r>
              <a:rPr lang="en-US" b="1" dirty="0" smtClean="0">
                <a:solidFill>
                  <a:schemeClr val="bg1"/>
                </a:solidFill>
              </a:rPr>
              <a:t>– Present</a:t>
            </a:r>
            <a:r>
              <a:rPr lang="en-US" dirty="0" smtClean="0">
                <a:solidFill>
                  <a:schemeClr val="bg1"/>
                </a:solidFill>
              </a:rPr>
              <a:t>) just </a:t>
            </a:r>
            <a:r>
              <a:rPr lang="en-US" dirty="0" smtClean="0">
                <a:solidFill>
                  <a:schemeClr val="bg1"/>
                </a:solidFill>
              </a:rPr>
              <a:t>means "art that has been and continues to be created during our lifetimes". In other words, contemporary </a:t>
            </a:r>
            <a:r>
              <a:rPr lang="en-US" i="1" dirty="0" smtClean="0">
                <a:solidFill>
                  <a:schemeClr val="bg1"/>
                </a:solidFill>
              </a:rPr>
              <a:t>to us</a:t>
            </a:r>
            <a:r>
              <a:rPr lang="en-US" dirty="0" smtClean="0">
                <a:solidFill>
                  <a:schemeClr val="bg1"/>
                </a:solidFill>
              </a:rPr>
              <a:t>. </a:t>
            </a:r>
            <a:endParaRPr lang="en-US" dirty="0">
              <a:solidFill>
                <a:schemeClr val="bg1"/>
              </a:solidFill>
            </a:endParaRPr>
          </a:p>
        </p:txBody>
      </p:sp>
      <p:pic>
        <p:nvPicPr>
          <p:cNvPr id="25602" name="Picture 2" descr="http://www.moca.org/museum/pc_media_viewer.php?acsnum=95.56&amp;dim=300px"/>
          <p:cNvPicPr>
            <a:picLocks noChangeAspect="1" noChangeArrowheads="1"/>
          </p:cNvPicPr>
          <p:nvPr/>
        </p:nvPicPr>
        <p:blipFill>
          <a:blip r:embed="rId2" cstate="print"/>
          <a:srcRect/>
          <a:stretch>
            <a:fillRect/>
          </a:stretch>
        </p:blipFill>
        <p:spPr bwMode="auto">
          <a:xfrm>
            <a:off x="533400" y="3124200"/>
            <a:ext cx="2438400" cy="3585882"/>
          </a:xfrm>
          <a:prstGeom prst="rect">
            <a:avLst/>
          </a:prstGeom>
          <a:noFill/>
        </p:spPr>
      </p:pic>
      <p:sp>
        <p:nvSpPr>
          <p:cNvPr id="5" name="TextBox 4"/>
          <p:cNvSpPr txBox="1"/>
          <p:nvPr/>
        </p:nvSpPr>
        <p:spPr>
          <a:xfrm>
            <a:off x="3048000" y="6172200"/>
            <a:ext cx="2895600" cy="738664"/>
          </a:xfrm>
          <a:prstGeom prst="rect">
            <a:avLst/>
          </a:prstGeom>
          <a:noFill/>
        </p:spPr>
        <p:txBody>
          <a:bodyPr wrap="square" rtlCol="0">
            <a:spAutoFit/>
          </a:bodyPr>
          <a:lstStyle/>
          <a:p>
            <a:r>
              <a:rPr lang="en-US" sz="1200" dirty="0" smtClean="0">
                <a:solidFill>
                  <a:schemeClr val="bg1"/>
                </a:solidFill>
              </a:rPr>
              <a:t>Cindy Sherman</a:t>
            </a:r>
            <a:br>
              <a:rPr lang="en-US" sz="1200" dirty="0" smtClean="0">
                <a:solidFill>
                  <a:schemeClr val="bg1"/>
                </a:solidFill>
              </a:rPr>
            </a:br>
            <a:r>
              <a:rPr lang="en-US" sz="1200" b="1" dirty="0" smtClean="0">
                <a:solidFill>
                  <a:schemeClr val="bg1"/>
                </a:solidFill>
              </a:rPr>
              <a:t>Untitled Film Still #65</a:t>
            </a:r>
            <a:r>
              <a:rPr lang="en-US" sz="1200" dirty="0" smtClean="0">
                <a:solidFill>
                  <a:schemeClr val="bg1"/>
                </a:solidFill>
              </a:rPr>
              <a:t>, 1980</a:t>
            </a:r>
            <a:r>
              <a:rPr lang="en-US" dirty="0" smtClean="0"/>
              <a:t/>
            </a:r>
            <a:br>
              <a:rPr lang="en-US" dirty="0" smtClean="0"/>
            </a:br>
            <a:endParaRPr lang="en-US" dirty="0"/>
          </a:p>
        </p:txBody>
      </p:sp>
      <p:pic>
        <p:nvPicPr>
          <p:cNvPr id="25604" name="Picture 4" descr="http://t2.gstatic.com/images?q=tbn:ANd9GcTzzA6Rc2MH3mHM26faTLw0D_DrNldCLm8UKP4qSUIEYWVs7f8&amp;t=1&amp;usg=__OXSp9VmIbxMj2-ilAkAvqRZBNxw="/>
          <p:cNvPicPr>
            <a:picLocks noChangeAspect="1" noChangeArrowheads="1"/>
          </p:cNvPicPr>
          <p:nvPr/>
        </p:nvPicPr>
        <p:blipFill>
          <a:blip r:embed="rId3" cstate="print"/>
          <a:srcRect/>
          <a:stretch>
            <a:fillRect/>
          </a:stretch>
        </p:blipFill>
        <p:spPr bwMode="auto">
          <a:xfrm>
            <a:off x="4267200" y="1389296"/>
            <a:ext cx="3886200" cy="4401904"/>
          </a:xfrm>
          <a:prstGeom prst="rect">
            <a:avLst/>
          </a:prstGeom>
          <a:noFill/>
        </p:spPr>
      </p:pic>
      <p:sp>
        <p:nvSpPr>
          <p:cNvPr id="7" name="TextBox 6"/>
          <p:cNvSpPr txBox="1"/>
          <p:nvPr/>
        </p:nvSpPr>
        <p:spPr>
          <a:xfrm>
            <a:off x="5638800" y="5867400"/>
            <a:ext cx="3505200" cy="738664"/>
          </a:xfrm>
          <a:prstGeom prst="rect">
            <a:avLst/>
          </a:prstGeom>
          <a:noFill/>
        </p:spPr>
        <p:txBody>
          <a:bodyPr wrap="square" rtlCol="0">
            <a:spAutoFit/>
          </a:bodyPr>
          <a:lstStyle/>
          <a:p>
            <a:endParaRPr lang="en-US" sz="1200" dirty="0" smtClean="0">
              <a:solidFill>
                <a:schemeClr val="bg1"/>
              </a:solidFill>
              <a:hlinkClick r:id="rId4"/>
            </a:endParaRPr>
          </a:p>
          <a:p>
            <a:r>
              <a:rPr lang="en-US" sz="1200" dirty="0" smtClean="0">
                <a:solidFill>
                  <a:schemeClr val="bg1"/>
                </a:solidFill>
                <a:hlinkClick r:id="rId4"/>
              </a:rPr>
              <a:t>http</a:t>
            </a:r>
            <a:r>
              <a:rPr lang="en-US" sz="1200" dirty="0" smtClean="0">
                <a:solidFill>
                  <a:schemeClr val="bg1"/>
                </a:solidFill>
                <a:hlinkClick r:id="rId4"/>
              </a:rPr>
              <a:t>://</a:t>
            </a:r>
            <a:r>
              <a:rPr lang="en-US" sz="1200" dirty="0" smtClean="0">
                <a:solidFill>
                  <a:schemeClr val="bg1"/>
                </a:solidFill>
                <a:hlinkClick r:id="rId4"/>
              </a:rPr>
              <a:t>www.azofeifa.com/index2e.htm</a:t>
            </a:r>
            <a:endParaRPr lang="en-US" sz="1200" dirty="0" smtClean="0">
              <a:solidFill>
                <a:schemeClr val="bg1"/>
              </a:solidFill>
            </a:endParaRPr>
          </a:p>
          <a:p>
            <a:endParaRPr lang="en-US" dirty="0"/>
          </a:p>
        </p:txBody>
      </p:sp>
      <p:sp>
        <p:nvSpPr>
          <p:cNvPr id="8" name="TextBox 7"/>
          <p:cNvSpPr txBox="1"/>
          <p:nvPr/>
        </p:nvSpPr>
        <p:spPr>
          <a:xfrm>
            <a:off x="5791200" y="5791200"/>
            <a:ext cx="2895600" cy="276999"/>
          </a:xfrm>
          <a:prstGeom prst="rect">
            <a:avLst/>
          </a:prstGeom>
          <a:noFill/>
        </p:spPr>
        <p:txBody>
          <a:bodyPr wrap="square" rtlCol="0">
            <a:spAutoFit/>
          </a:bodyPr>
          <a:lstStyle/>
          <a:p>
            <a:r>
              <a:rPr lang="en-US" sz="1200" dirty="0" smtClean="0">
                <a:solidFill>
                  <a:schemeClr val="bg1"/>
                </a:solidFill>
              </a:rPr>
              <a:t>Rafael </a:t>
            </a:r>
            <a:r>
              <a:rPr lang="en-US" sz="1200" dirty="0" err="1" smtClean="0">
                <a:solidFill>
                  <a:schemeClr val="bg1"/>
                </a:solidFill>
              </a:rPr>
              <a:t>Azofeifa</a:t>
            </a:r>
            <a:r>
              <a:rPr lang="en-US" sz="1200" dirty="0" smtClean="0">
                <a:solidFill>
                  <a:schemeClr val="bg1"/>
                </a:solidFill>
              </a:rPr>
              <a:t> – mixed media</a:t>
            </a:r>
            <a:endParaRPr lang="en-US" sz="1200" dirty="0">
              <a:solidFill>
                <a:schemeClr val="bg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Egyptian Paintings</a:t>
            </a:r>
            <a:br>
              <a:rPr lang="en-US" dirty="0" smtClean="0"/>
            </a:br>
            <a:r>
              <a:rPr lang="en-US" dirty="0" smtClean="0"/>
              <a:t>-the art of immortality</a:t>
            </a:r>
            <a:endParaRPr lang="en-US" dirty="0"/>
          </a:p>
        </p:txBody>
      </p:sp>
      <p:pic>
        <p:nvPicPr>
          <p:cNvPr id="1026" name="Picture 2" descr="Anubis mummifications"/>
          <p:cNvPicPr>
            <a:picLocks noChangeAspect="1" noChangeArrowheads="1"/>
          </p:cNvPicPr>
          <p:nvPr/>
        </p:nvPicPr>
        <p:blipFill>
          <a:blip r:embed="rId2" cstate="print"/>
          <a:srcRect/>
          <a:stretch>
            <a:fillRect/>
          </a:stretch>
        </p:blipFill>
        <p:spPr bwMode="auto">
          <a:xfrm>
            <a:off x="3810000" y="2743200"/>
            <a:ext cx="4876799" cy="3251201"/>
          </a:xfrm>
          <a:prstGeom prst="rect">
            <a:avLst/>
          </a:prstGeom>
          <a:noFill/>
        </p:spPr>
      </p:pic>
      <p:sp>
        <p:nvSpPr>
          <p:cNvPr id="4" name="TextBox 3"/>
          <p:cNvSpPr txBox="1"/>
          <p:nvPr/>
        </p:nvSpPr>
        <p:spPr>
          <a:xfrm>
            <a:off x="4114800" y="6172200"/>
            <a:ext cx="5029200" cy="261610"/>
          </a:xfrm>
          <a:prstGeom prst="rect">
            <a:avLst/>
          </a:prstGeom>
          <a:noFill/>
        </p:spPr>
        <p:txBody>
          <a:bodyPr wrap="square" rtlCol="0">
            <a:spAutoFit/>
          </a:bodyPr>
          <a:lstStyle/>
          <a:p>
            <a:r>
              <a:rPr lang="en-US" sz="1100" b="1" dirty="0" smtClean="0">
                <a:solidFill>
                  <a:schemeClr val="bg1"/>
                </a:solidFill>
              </a:rPr>
              <a:t>Anubis finishing mummification, Tomb of </a:t>
            </a:r>
            <a:r>
              <a:rPr lang="en-US" sz="1100" b="1" dirty="0" err="1" smtClean="0">
                <a:solidFill>
                  <a:schemeClr val="bg1"/>
                </a:solidFill>
              </a:rPr>
              <a:t>Amennakht</a:t>
            </a:r>
            <a:endParaRPr lang="en-US" sz="1100" b="1" dirty="0">
              <a:solidFill>
                <a:schemeClr val="bg1"/>
              </a:solidFill>
            </a:endParaRPr>
          </a:p>
        </p:txBody>
      </p:sp>
      <p:sp>
        <p:nvSpPr>
          <p:cNvPr id="5" name="TextBox 4"/>
          <p:cNvSpPr txBox="1"/>
          <p:nvPr/>
        </p:nvSpPr>
        <p:spPr>
          <a:xfrm>
            <a:off x="0" y="1371600"/>
            <a:ext cx="3429000" cy="5632311"/>
          </a:xfrm>
          <a:prstGeom prst="rect">
            <a:avLst/>
          </a:prstGeom>
          <a:noFill/>
        </p:spPr>
        <p:txBody>
          <a:bodyPr wrap="square" rtlCol="0">
            <a:spAutoFit/>
          </a:bodyPr>
          <a:lstStyle/>
          <a:p>
            <a:r>
              <a:rPr lang="en-US" dirty="0" smtClean="0">
                <a:solidFill>
                  <a:schemeClr val="bg1"/>
                </a:solidFill>
              </a:rPr>
              <a:t>1352 B.C. - Paintings that decorated the walls of the tombs in Egypt were intended to keep alive the history. The pictures and models found in Egyptian tombs were connected with the idea of providing the </a:t>
            </a:r>
            <a:r>
              <a:rPr lang="en-US" dirty="0" smtClean="0">
                <a:solidFill>
                  <a:schemeClr val="bg1"/>
                </a:solidFill>
                <a:hlinkClick r:id="rId3"/>
              </a:rPr>
              <a:t>soul</a:t>
            </a:r>
            <a:r>
              <a:rPr lang="en-US" dirty="0" smtClean="0">
                <a:solidFill>
                  <a:schemeClr val="bg1"/>
                </a:solidFill>
              </a:rPr>
              <a:t> with helpmates in the other world. It was the </a:t>
            </a:r>
            <a:r>
              <a:rPr lang="en-US" dirty="0" smtClean="0">
                <a:solidFill>
                  <a:schemeClr val="bg1"/>
                </a:solidFill>
                <a:hlinkClick r:id="rId4"/>
              </a:rPr>
              <a:t>artists'</a:t>
            </a:r>
            <a:r>
              <a:rPr lang="en-US" dirty="0" smtClean="0">
                <a:solidFill>
                  <a:schemeClr val="bg1"/>
                </a:solidFill>
              </a:rPr>
              <a:t> task to preserve everything as clearly and permanently as possible. So they did not set out to sketch nature as it appeared to them from any fortuitous angle. They drew from memory, according to strict rules which ensured that everything that had to go into the picture would stand out in perfect clarity.</a:t>
            </a:r>
            <a:endParaRPr lang="en-US" dirty="0">
              <a:solidFill>
                <a:schemeClr val="bg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Roman Painting</a:t>
            </a:r>
            <a:br>
              <a:rPr lang="en-US" dirty="0" smtClean="0"/>
            </a:br>
            <a:r>
              <a:rPr lang="en-US" dirty="0" smtClean="0"/>
              <a:t>-The Organizers</a:t>
            </a:r>
            <a:endParaRPr lang="en-US" dirty="0"/>
          </a:p>
        </p:txBody>
      </p:sp>
      <p:sp>
        <p:nvSpPr>
          <p:cNvPr id="4" name="TextBox 3"/>
          <p:cNvSpPr txBox="1"/>
          <p:nvPr/>
        </p:nvSpPr>
        <p:spPr>
          <a:xfrm>
            <a:off x="381000" y="1905000"/>
            <a:ext cx="2590800" cy="2585323"/>
          </a:xfrm>
          <a:prstGeom prst="rect">
            <a:avLst/>
          </a:prstGeom>
          <a:noFill/>
        </p:spPr>
        <p:txBody>
          <a:bodyPr wrap="square" rtlCol="0">
            <a:spAutoFit/>
          </a:bodyPr>
          <a:lstStyle/>
          <a:p>
            <a:r>
              <a:rPr lang="en-US" b="1" dirty="0" smtClean="0">
                <a:solidFill>
                  <a:schemeClr val="bg1"/>
                </a:solidFill>
              </a:rPr>
              <a:t>c. 50 B.C</a:t>
            </a:r>
            <a:r>
              <a:rPr lang="en-US" dirty="0" smtClean="0">
                <a:solidFill>
                  <a:schemeClr val="bg1"/>
                </a:solidFill>
              </a:rPr>
              <a:t>. - Paintings and in particular frescoes (or Frescos) were a favorite method of interior decoration within buildings of ancient Rome. Particularly within the houses of the rich. </a:t>
            </a:r>
            <a:endParaRPr lang="en-US" dirty="0">
              <a:solidFill>
                <a:schemeClr val="bg1"/>
              </a:solidFill>
            </a:endParaRPr>
          </a:p>
        </p:txBody>
      </p:sp>
      <p:pic>
        <p:nvPicPr>
          <p:cNvPr id="27650" name="Picture 2" descr="http://www.metmuseum.org/toah/images/h2/h2_03.14.5.jpg"/>
          <p:cNvPicPr>
            <a:picLocks noChangeAspect="1" noChangeArrowheads="1"/>
          </p:cNvPicPr>
          <p:nvPr/>
        </p:nvPicPr>
        <p:blipFill>
          <a:blip r:embed="rId2" cstate="print"/>
          <a:srcRect/>
          <a:stretch>
            <a:fillRect/>
          </a:stretch>
        </p:blipFill>
        <p:spPr bwMode="auto">
          <a:xfrm>
            <a:off x="3505200" y="1676400"/>
            <a:ext cx="4762500" cy="4705351"/>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Renaissance</a:t>
            </a:r>
            <a:br>
              <a:rPr lang="en-US" dirty="0" smtClean="0"/>
            </a:br>
            <a:r>
              <a:rPr lang="en-US" sz="2200" dirty="0" smtClean="0"/>
              <a:t>The Beginning of “modern’’ painting</a:t>
            </a:r>
            <a:endParaRPr lang="en-US" sz="2200" dirty="0"/>
          </a:p>
        </p:txBody>
      </p:sp>
      <p:pic>
        <p:nvPicPr>
          <p:cNvPr id="1026" name="Picture 2" descr=" Oil painting. A Jewish Priest stands centrally to join the hands of the Virgin Mary who approaches from the left, followed by maidens and St. Joseph who stands to the right. Behind Joseph are young men who have been unsuccessful in winning Mary's hand. Joseph carries a flowering branch. Behind them is an open square and circular temple, in perspective.">
            <a:hlinkClick r:id="rId2"/>
          </p:cNvPr>
          <p:cNvPicPr>
            <a:picLocks noChangeAspect="1" noChangeArrowheads="1"/>
          </p:cNvPicPr>
          <p:nvPr/>
        </p:nvPicPr>
        <p:blipFill>
          <a:blip r:embed="rId3" cstate="print"/>
          <a:srcRect/>
          <a:stretch>
            <a:fillRect/>
          </a:stretch>
        </p:blipFill>
        <p:spPr bwMode="auto">
          <a:xfrm>
            <a:off x="4800600" y="1371600"/>
            <a:ext cx="3562350" cy="5323169"/>
          </a:xfrm>
          <a:prstGeom prst="rect">
            <a:avLst/>
          </a:prstGeom>
          <a:noFill/>
        </p:spPr>
      </p:pic>
      <p:sp>
        <p:nvSpPr>
          <p:cNvPr id="4" name="TextBox 3"/>
          <p:cNvSpPr txBox="1"/>
          <p:nvPr/>
        </p:nvSpPr>
        <p:spPr>
          <a:xfrm>
            <a:off x="5181600" y="6657201"/>
            <a:ext cx="3581400" cy="276999"/>
          </a:xfrm>
          <a:prstGeom prst="rect">
            <a:avLst/>
          </a:prstGeom>
          <a:noFill/>
        </p:spPr>
        <p:txBody>
          <a:bodyPr wrap="square" rtlCol="0">
            <a:spAutoFit/>
          </a:bodyPr>
          <a:lstStyle/>
          <a:p>
            <a:r>
              <a:rPr lang="en-US" sz="1200" dirty="0" smtClean="0">
                <a:hlinkClick r:id="rId4" action="ppaction://hlinkfile" tooltip="Raphael"/>
              </a:rPr>
              <a:t>Raphael</a:t>
            </a:r>
            <a:r>
              <a:rPr lang="en-US" sz="1200" dirty="0" smtClean="0"/>
              <a:t>, </a:t>
            </a:r>
            <a:r>
              <a:rPr lang="en-US" sz="1200" i="1" dirty="0" smtClean="0">
                <a:hlinkClick r:id="rId5" action="ppaction://hlinkfile" tooltip="The Marriage of the Virgin (Raphael)"/>
              </a:rPr>
              <a:t>The Betrothal of the Virgin</a:t>
            </a:r>
            <a:r>
              <a:rPr lang="en-US" sz="1200" dirty="0" smtClean="0"/>
              <a:t>.</a:t>
            </a:r>
            <a:endParaRPr lang="en-US" sz="1200" dirty="0"/>
          </a:p>
        </p:txBody>
      </p:sp>
      <p:sp>
        <p:nvSpPr>
          <p:cNvPr id="5" name="TextBox 4"/>
          <p:cNvSpPr txBox="1"/>
          <p:nvPr/>
        </p:nvSpPr>
        <p:spPr>
          <a:xfrm>
            <a:off x="381000" y="1371600"/>
            <a:ext cx="3276600" cy="5355312"/>
          </a:xfrm>
          <a:prstGeom prst="rect">
            <a:avLst/>
          </a:prstGeom>
          <a:noFill/>
        </p:spPr>
        <p:txBody>
          <a:bodyPr wrap="square" rtlCol="0">
            <a:spAutoFit/>
          </a:bodyPr>
          <a:lstStyle/>
          <a:p>
            <a:r>
              <a:rPr lang="en-US" b="1" dirty="0" smtClean="0">
                <a:solidFill>
                  <a:schemeClr val="bg1"/>
                </a:solidFill>
              </a:rPr>
              <a:t>14</a:t>
            </a:r>
            <a:r>
              <a:rPr lang="en-US" b="1" baseline="30000" dirty="0" smtClean="0">
                <a:solidFill>
                  <a:schemeClr val="bg1"/>
                </a:solidFill>
              </a:rPr>
              <a:t>th</a:t>
            </a:r>
            <a:r>
              <a:rPr lang="en-US" b="1" dirty="0" smtClean="0">
                <a:solidFill>
                  <a:schemeClr val="bg1"/>
                </a:solidFill>
              </a:rPr>
              <a:t> and 15</a:t>
            </a:r>
            <a:r>
              <a:rPr lang="en-US" b="1" baseline="30000" dirty="0" smtClean="0">
                <a:solidFill>
                  <a:schemeClr val="bg1"/>
                </a:solidFill>
              </a:rPr>
              <a:t>th</a:t>
            </a:r>
            <a:r>
              <a:rPr lang="en-US" b="1" dirty="0" smtClean="0">
                <a:solidFill>
                  <a:schemeClr val="bg1"/>
                </a:solidFill>
              </a:rPr>
              <a:t> century </a:t>
            </a:r>
            <a:r>
              <a:rPr lang="en-US" dirty="0" smtClean="0">
                <a:solidFill>
                  <a:schemeClr val="bg1"/>
                </a:solidFill>
              </a:rPr>
              <a:t>– </a:t>
            </a:r>
          </a:p>
          <a:p>
            <a:r>
              <a:rPr lang="en-US" dirty="0" smtClean="0">
                <a:solidFill>
                  <a:schemeClr val="bg1"/>
                </a:solidFill>
              </a:rPr>
              <a:t>The Renaissance period is said to be golden period of Painting by many established scholars. Artists like </a:t>
            </a:r>
            <a:r>
              <a:rPr lang="en-US" dirty="0" err="1" smtClean="0">
                <a:solidFill>
                  <a:schemeClr val="bg1"/>
                </a:solidFill>
              </a:rPr>
              <a:t>Piero</a:t>
            </a:r>
            <a:r>
              <a:rPr lang="en-US" dirty="0" smtClean="0">
                <a:solidFill>
                  <a:schemeClr val="bg1"/>
                </a:solidFill>
              </a:rPr>
              <a:t> </a:t>
            </a:r>
            <a:r>
              <a:rPr lang="en-US" dirty="0" err="1" smtClean="0">
                <a:solidFill>
                  <a:schemeClr val="bg1"/>
                </a:solidFill>
              </a:rPr>
              <a:t>della</a:t>
            </a:r>
            <a:r>
              <a:rPr lang="en-US" dirty="0" smtClean="0">
                <a:solidFill>
                  <a:schemeClr val="bg1"/>
                </a:solidFill>
              </a:rPr>
              <a:t> Francesca, </a:t>
            </a:r>
            <a:r>
              <a:rPr lang="en-US" dirty="0" err="1" smtClean="0">
                <a:solidFill>
                  <a:schemeClr val="bg1"/>
                </a:solidFill>
              </a:rPr>
              <a:t>Sandro</a:t>
            </a:r>
            <a:r>
              <a:rPr lang="en-US" dirty="0" smtClean="0">
                <a:solidFill>
                  <a:schemeClr val="bg1"/>
                </a:solidFill>
              </a:rPr>
              <a:t> Botticelli, Leonardo </a:t>
            </a:r>
            <a:r>
              <a:rPr lang="en-US" dirty="0" err="1" smtClean="0">
                <a:solidFill>
                  <a:schemeClr val="bg1"/>
                </a:solidFill>
              </a:rPr>
              <a:t>Da</a:t>
            </a:r>
            <a:r>
              <a:rPr lang="en-US" dirty="0" smtClean="0">
                <a:solidFill>
                  <a:schemeClr val="bg1"/>
                </a:solidFill>
              </a:rPr>
              <a:t> Vinci , Michelangelo </a:t>
            </a:r>
            <a:r>
              <a:rPr lang="en-US" dirty="0" err="1" smtClean="0">
                <a:solidFill>
                  <a:schemeClr val="bg1"/>
                </a:solidFill>
              </a:rPr>
              <a:t>Buonarotti</a:t>
            </a:r>
            <a:r>
              <a:rPr lang="en-US" dirty="0" smtClean="0">
                <a:solidFill>
                  <a:schemeClr val="bg1"/>
                </a:solidFill>
              </a:rPr>
              <a:t>, Raphael and Titian established painting at a very high pedestal. They did so with the use of perspective, the study of human anatomy and proportion and through their development of an unprecedented refinement in drawing and paintings techniques. </a:t>
            </a: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Baroque</a:t>
            </a:r>
            <a:br>
              <a:rPr lang="en-US" dirty="0" smtClean="0"/>
            </a:br>
            <a:r>
              <a:rPr lang="en-US" sz="2700" dirty="0" smtClean="0"/>
              <a:t>The Ornate Age</a:t>
            </a:r>
            <a:endParaRPr lang="en-US" sz="2700" dirty="0"/>
          </a:p>
        </p:txBody>
      </p:sp>
      <p:sp>
        <p:nvSpPr>
          <p:cNvPr id="4" name="TextBox 3"/>
          <p:cNvSpPr txBox="1"/>
          <p:nvPr/>
        </p:nvSpPr>
        <p:spPr>
          <a:xfrm>
            <a:off x="-76200" y="0"/>
            <a:ext cx="3200400" cy="7571303"/>
          </a:xfrm>
          <a:prstGeom prst="rect">
            <a:avLst/>
          </a:prstGeom>
          <a:noFill/>
        </p:spPr>
        <p:txBody>
          <a:bodyPr wrap="square" rtlCol="0">
            <a:spAutoFit/>
          </a:bodyPr>
          <a:lstStyle/>
          <a:p>
            <a:r>
              <a:rPr lang="en-US" b="1" dirty="0" smtClean="0">
                <a:solidFill>
                  <a:schemeClr val="bg1"/>
                </a:solidFill>
              </a:rPr>
              <a:t>1500s to the late 1700s - </a:t>
            </a:r>
            <a:r>
              <a:rPr lang="en-US" dirty="0" smtClean="0">
                <a:solidFill>
                  <a:schemeClr val="bg1"/>
                </a:solidFill>
              </a:rPr>
              <a:t> Baroque art is characterized by great drama, rich, deep color, and intense light and dark shadows. As opposed to </a:t>
            </a:r>
            <a:r>
              <a:rPr lang="en-US" dirty="0" smtClean="0">
                <a:solidFill>
                  <a:schemeClr val="bg1"/>
                </a:solidFill>
                <a:hlinkClick r:id="rId2" action="ppaction://hlinkfile" tooltip="Renaissance art"/>
              </a:rPr>
              <a:t>Renaissance art</a:t>
            </a:r>
            <a:r>
              <a:rPr lang="en-US" dirty="0" smtClean="0">
                <a:solidFill>
                  <a:schemeClr val="bg1"/>
                </a:solidFill>
              </a:rPr>
              <a:t>, which usually showed the moment before an event took place, Baroque artists chose the most dramatic point, the moment when the action was occurring. Contrary to the traditional idealized interpretation of religious subjects, Baroque realistically presents models from the streets. </a:t>
            </a:r>
            <a:r>
              <a:rPr lang="en-US" dirty="0" smtClean="0">
                <a:solidFill>
                  <a:schemeClr val="bg1"/>
                </a:solidFill>
                <a:hlinkClick r:id="rId3"/>
              </a:rPr>
              <a:t>Caravaggio</a:t>
            </a:r>
            <a:r>
              <a:rPr lang="en-US" dirty="0" smtClean="0">
                <a:solidFill>
                  <a:schemeClr val="bg1"/>
                </a:solidFill>
              </a:rPr>
              <a:t> is key painter of this form of Baroque.</a:t>
            </a:r>
            <a:br>
              <a:rPr lang="en-US" dirty="0" smtClean="0">
                <a:solidFill>
                  <a:schemeClr val="bg1"/>
                </a:solidFill>
              </a:rPr>
            </a:br>
            <a:r>
              <a:rPr lang="en-US" dirty="0" smtClean="0">
                <a:solidFill>
                  <a:schemeClr val="bg1"/>
                </a:solidFill>
              </a:rPr>
              <a:t>   Baroque that was developed mainly in Flemish countries emphasis realism of everyday life. It has been seen in works of </a:t>
            </a:r>
            <a:r>
              <a:rPr lang="en-US" dirty="0" smtClean="0">
                <a:solidFill>
                  <a:schemeClr val="bg1"/>
                </a:solidFill>
                <a:hlinkClick r:id="rId4"/>
              </a:rPr>
              <a:t>Rembrandt</a:t>
            </a:r>
            <a:r>
              <a:rPr lang="en-US" dirty="0" smtClean="0">
                <a:solidFill>
                  <a:schemeClr val="bg1"/>
                </a:solidFill>
              </a:rPr>
              <a:t> and </a:t>
            </a:r>
            <a:r>
              <a:rPr lang="en-US" dirty="0" smtClean="0">
                <a:solidFill>
                  <a:schemeClr val="bg1"/>
                </a:solidFill>
                <a:hlinkClick r:id="rId5"/>
              </a:rPr>
              <a:t>Vermeer</a:t>
            </a:r>
            <a:r>
              <a:rPr lang="en-US" dirty="0" smtClean="0">
                <a:solidFill>
                  <a:schemeClr val="bg1"/>
                </a:solidFill>
              </a:rPr>
              <a:t>.</a:t>
            </a:r>
            <a:r>
              <a:rPr lang="en-US" dirty="0" smtClean="0"/>
              <a:t/>
            </a:r>
            <a:br>
              <a:rPr lang="en-US" dirty="0" smtClean="0"/>
            </a:br>
            <a:endParaRPr lang="en-US" dirty="0"/>
          </a:p>
        </p:txBody>
      </p:sp>
      <p:pic>
        <p:nvPicPr>
          <p:cNvPr id="17410" name="Picture 2" descr="File:The Nightwatch by Rembrandt.jpg">
            <a:hlinkClick r:id="rId6"/>
          </p:cNvPr>
          <p:cNvPicPr>
            <a:picLocks noChangeAspect="1" noChangeArrowheads="1"/>
          </p:cNvPicPr>
          <p:nvPr/>
        </p:nvPicPr>
        <p:blipFill>
          <a:blip r:embed="rId7" cstate="print"/>
          <a:srcRect/>
          <a:stretch>
            <a:fillRect/>
          </a:stretch>
        </p:blipFill>
        <p:spPr bwMode="auto">
          <a:xfrm>
            <a:off x="3108960" y="1828800"/>
            <a:ext cx="6035040" cy="5029200"/>
          </a:xfrm>
          <a:prstGeom prst="rect">
            <a:avLst/>
          </a:prstGeom>
          <a:noFill/>
        </p:spPr>
      </p:pic>
      <p:sp>
        <p:nvSpPr>
          <p:cNvPr id="6" name="TextBox 5"/>
          <p:cNvSpPr txBox="1"/>
          <p:nvPr/>
        </p:nvSpPr>
        <p:spPr>
          <a:xfrm>
            <a:off x="6629400" y="1066800"/>
            <a:ext cx="2514600" cy="769441"/>
          </a:xfrm>
          <a:prstGeom prst="rect">
            <a:avLst/>
          </a:prstGeom>
          <a:noFill/>
        </p:spPr>
        <p:txBody>
          <a:bodyPr wrap="square" rtlCol="0">
            <a:spAutoFit/>
          </a:bodyPr>
          <a:lstStyle/>
          <a:p>
            <a:r>
              <a:rPr lang="en-US" sz="1100" dirty="0" smtClean="0">
                <a:hlinkClick r:id="rId8" action="ppaction://hlinkfile" tooltip="Rembrandt van Rijn"/>
              </a:rPr>
              <a:t>Rembrandt van Rijn</a:t>
            </a:r>
            <a:r>
              <a:rPr lang="en-US" sz="1100" dirty="0" smtClean="0"/>
              <a:t>, </a:t>
            </a:r>
            <a:r>
              <a:rPr lang="en-US" sz="1100" i="1" dirty="0" smtClean="0">
                <a:hlinkClick r:id="rId9" action="ppaction://hlinkfile" tooltip="Night Watch (painting)"/>
              </a:rPr>
              <a:t>The Night Watch</a:t>
            </a:r>
            <a:r>
              <a:rPr lang="en-US" sz="1100" dirty="0" smtClean="0"/>
              <a:t> or </a:t>
            </a:r>
            <a:r>
              <a:rPr lang="en-US" sz="1100" i="1" dirty="0" smtClean="0"/>
              <a:t>The Militia Company of Captain </a:t>
            </a:r>
            <a:r>
              <a:rPr lang="en-US" sz="1100" i="1" dirty="0" err="1" smtClean="0"/>
              <a:t>Frans</a:t>
            </a:r>
            <a:r>
              <a:rPr lang="en-US" sz="1100" i="1" dirty="0" smtClean="0"/>
              <a:t> Banning </a:t>
            </a:r>
            <a:r>
              <a:rPr lang="en-US" sz="1100" i="1" dirty="0" err="1" smtClean="0"/>
              <a:t>Cocq</a:t>
            </a:r>
            <a:r>
              <a:rPr lang="en-US" sz="1100" dirty="0" smtClean="0"/>
              <a:t>, 1642, oil on canvas</a:t>
            </a:r>
            <a:endParaRPr lang="en-US" sz="11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en-US" dirty="0" smtClean="0"/>
              <a:t>Romanticism</a:t>
            </a:r>
            <a:br>
              <a:rPr lang="en-US" dirty="0" smtClean="0"/>
            </a:br>
            <a:r>
              <a:rPr lang="en-US" sz="2400" dirty="0" smtClean="0"/>
              <a:t>The power of passion</a:t>
            </a:r>
            <a:endParaRPr lang="en-US" dirty="0"/>
          </a:p>
        </p:txBody>
      </p:sp>
      <p:pic>
        <p:nvPicPr>
          <p:cNvPr id="18434" name="Picture 2" descr="File:Géricault - La zattera della Medusa.jpg">
            <a:hlinkClick r:id="rId2"/>
          </p:cNvPr>
          <p:cNvPicPr>
            <a:picLocks noChangeAspect="1" noChangeArrowheads="1"/>
          </p:cNvPicPr>
          <p:nvPr/>
        </p:nvPicPr>
        <p:blipFill>
          <a:blip r:embed="rId3" cstate="print"/>
          <a:srcRect/>
          <a:stretch>
            <a:fillRect/>
          </a:stretch>
        </p:blipFill>
        <p:spPr bwMode="auto">
          <a:xfrm>
            <a:off x="2743200" y="2286000"/>
            <a:ext cx="6181725" cy="4191001"/>
          </a:xfrm>
          <a:prstGeom prst="rect">
            <a:avLst/>
          </a:prstGeom>
          <a:noFill/>
        </p:spPr>
      </p:pic>
      <p:sp>
        <p:nvSpPr>
          <p:cNvPr id="4" name="TextBox 3"/>
          <p:cNvSpPr txBox="1"/>
          <p:nvPr/>
        </p:nvSpPr>
        <p:spPr>
          <a:xfrm>
            <a:off x="4114800" y="6611779"/>
            <a:ext cx="5334000" cy="246221"/>
          </a:xfrm>
          <a:prstGeom prst="rect">
            <a:avLst/>
          </a:prstGeom>
          <a:noFill/>
        </p:spPr>
        <p:txBody>
          <a:bodyPr wrap="square" rtlCol="0">
            <a:spAutoFit/>
          </a:bodyPr>
          <a:lstStyle/>
          <a:p>
            <a:r>
              <a:rPr lang="en-US" sz="1000" dirty="0" smtClean="0"/>
              <a:t>http://en.wikipedia.org/wiki/File:G%C3%A9ricault_-_La_zattera_della_Medusa.jpg</a:t>
            </a:r>
            <a:endParaRPr lang="en-US" sz="1000" dirty="0"/>
          </a:p>
        </p:txBody>
      </p:sp>
      <p:sp>
        <p:nvSpPr>
          <p:cNvPr id="5" name="TextBox 4"/>
          <p:cNvSpPr txBox="1"/>
          <p:nvPr/>
        </p:nvSpPr>
        <p:spPr>
          <a:xfrm>
            <a:off x="5029200" y="1905000"/>
            <a:ext cx="4114800" cy="276999"/>
          </a:xfrm>
          <a:prstGeom prst="rect">
            <a:avLst/>
          </a:prstGeom>
          <a:noFill/>
        </p:spPr>
        <p:txBody>
          <a:bodyPr wrap="square" rtlCol="0">
            <a:spAutoFit/>
          </a:bodyPr>
          <a:lstStyle/>
          <a:p>
            <a:r>
              <a:rPr lang="en-US" sz="1200" b="1" i="1" dirty="0" smtClean="0"/>
              <a:t>The Raft of the Medusa-</a:t>
            </a:r>
            <a:r>
              <a:rPr lang="en-US" sz="1200" dirty="0" smtClean="0"/>
              <a:t> 1818–1819 -</a:t>
            </a:r>
            <a:r>
              <a:rPr lang="en-US" sz="1200" dirty="0" err="1" smtClean="0">
                <a:hlinkClick r:id="rId4" action="ppaction://hlinkfile" tooltip="Théodore Géricault"/>
              </a:rPr>
              <a:t>Théodore</a:t>
            </a:r>
            <a:r>
              <a:rPr lang="en-US" sz="1200" dirty="0" smtClean="0">
                <a:hlinkClick r:id="rId4" action="ppaction://hlinkfile" tooltip="Théodore Géricault"/>
              </a:rPr>
              <a:t> </a:t>
            </a:r>
            <a:r>
              <a:rPr lang="en-US" sz="1200" dirty="0" err="1" smtClean="0">
                <a:hlinkClick r:id="rId4" action="ppaction://hlinkfile" tooltip="Théodore Géricault"/>
              </a:rPr>
              <a:t>Géricault</a:t>
            </a:r>
            <a:endParaRPr lang="en-US" sz="1200" dirty="0"/>
          </a:p>
        </p:txBody>
      </p:sp>
      <p:sp>
        <p:nvSpPr>
          <p:cNvPr id="6" name="TextBox 5"/>
          <p:cNvSpPr txBox="1"/>
          <p:nvPr/>
        </p:nvSpPr>
        <p:spPr>
          <a:xfrm>
            <a:off x="0" y="0"/>
            <a:ext cx="4800600" cy="2492990"/>
          </a:xfrm>
          <a:prstGeom prst="rect">
            <a:avLst/>
          </a:prstGeom>
          <a:noFill/>
        </p:spPr>
        <p:txBody>
          <a:bodyPr wrap="square" rtlCol="0">
            <a:spAutoFit/>
          </a:bodyPr>
          <a:lstStyle/>
          <a:p>
            <a:r>
              <a:rPr lang="en-US" sz="1200" b="1" dirty="0" smtClean="0">
                <a:solidFill>
                  <a:schemeClr val="bg1"/>
                </a:solidFill>
              </a:rPr>
              <a:t>1800-1850s - The Romantic movement can be described as a reaction against </a:t>
            </a:r>
            <a:r>
              <a:rPr lang="en-US" sz="1200" b="1" dirty="0" err="1" smtClean="0">
                <a:solidFill>
                  <a:schemeClr val="bg1"/>
                </a:solidFill>
              </a:rPr>
              <a:t>Neoclassicim</a:t>
            </a:r>
            <a:r>
              <a:rPr lang="en-US" sz="1200" b="1" dirty="0" smtClean="0">
                <a:solidFill>
                  <a:schemeClr val="bg1"/>
                </a:solidFill>
              </a:rPr>
              <a:t> in which the style is full of emotion and beauty with many individualistic and exotic elements. Romantic art portrays emotions painted in a bold and dramatic manner, and there is often an emphasis on the past. Romantic artists often use melancholic themes and dramatic tragedy. Paintings by famous Romantic artists such as Gericault and Delacroix are filled with energetic brushstrokes, rich colors, and emotive subject matters. The German landscape painter Caspar David Friedrich created images of solitary loneliness whereas in Spain, Francisco Goya conveyed the horrors of war in his works. This demonstrates the variety in subject matter, but the emphasis on drama and emotion. </a:t>
            </a:r>
            <a:endParaRPr lang="en-US" sz="1200" b="1" dirty="0">
              <a:solidFill>
                <a:schemeClr val="bg1"/>
              </a:solidFill>
            </a:endParaRPr>
          </a:p>
        </p:txBody>
      </p:sp>
      <p:pic>
        <p:nvPicPr>
          <p:cNvPr id="18436" name="Picture 4" descr="Eugène Delacroix. Girl Seated in a Cemetery."/>
          <p:cNvPicPr>
            <a:picLocks noChangeAspect="1" noChangeArrowheads="1"/>
          </p:cNvPicPr>
          <p:nvPr/>
        </p:nvPicPr>
        <p:blipFill>
          <a:blip r:embed="rId5" cstate="print"/>
          <a:srcRect/>
          <a:stretch>
            <a:fillRect/>
          </a:stretch>
        </p:blipFill>
        <p:spPr bwMode="auto">
          <a:xfrm>
            <a:off x="0" y="3733800"/>
            <a:ext cx="2570868" cy="3124200"/>
          </a:xfrm>
          <a:prstGeom prst="rect">
            <a:avLst/>
          </a:prstGeom>
          <a:noFill/>
        </p:spPr>
      </p:pic>
      <p:sp>
        <p:nvSpPr>
          <p:cNvPr id="8" name="TextBox 7"/>
          <p:cNvSpPr txBox="1"/>
          <p:nvPr/>
        </p:nvSpPr>
        <p:spPr>
          <a:xfrm>
            <a:off x="0" y="3352800"/>
            <a:ext cx="2667000" cy="400110"/>
          </a:xfrm>
          <a:prstGeom prst="rect">
            <a:avLst/>
          </a:prstGeom>
          <a:noFill/>
        </p:spPr>
        <p:txBody>
          <a:bodyPr wrap="square" rtlCol="0">
            <a:spAutoFit/>
          </a:bodyPr>
          <a:lstStyle/>
          <a:p>
            <a:r>
              <a:rPr lang="en-US" sz="1000" dirty="0" smtClean="0">
                <a:solidFill>
                  <a:schemeClr val="bg1"/>
                </a:solidFill>
              </a:rPr>
              <a:t>Girl Seated in a </a:t>
            </a:r>
            <a:r>
              <a:rPr lang="en-US" sz="1000" dirty="0" err="1" smtClean="0">
                <a:solidFill>
                  <a:schemeClr val="bg1"/>
                </a:solidFill>
              </a:rPr>
              <a:t>Cemetary</a:t>
            </a:r>
            <a:r>
              <a:rPr lang="en-US" sz="1000" dirty="0" smtClean="0">
                <a:solidFill>
                  <a:schemeClr val="bg1"/>
                </a:solidFill>
              </a:rPr>
              <a:t> – 1824 – Eugene </a:t>
            </a:r>
            <a:r>
              <a:rPr lang="en-US" sz="1000" dirty="0" err="1" smtClean="0">
                <a:solidFill>
                  <a:schemeClr val="bg1"/>
                </a:solidFill>
              </a:rPr>
              <a:t>Dalacroix</a:t>
            </a:r>
            <a:endParaRPr lang="en-US" sz="1000" dirty="0">
              <a:solidFill>
                <a:schemeClr val="bg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en-US" dirty="0" smtClean="0"/>
              <a:t>Impressionism</a:t>
            </a:r>
            <a:br>
              <a:rPr lang="en-US" dirty="0" smtClean="0"/>
            </a:br>
            <a:r>
              <a:rPr lang="en-US" sz="2400" dirty="0" smtClean="0"/>
              <a:t>Color and Light</a:t>
            </a:r>
            <a:endParaRPr lang="en-US" sz="2400" dirty="0"/>
          </a:p>
        </p:txBody>
      </p:sp>
      <p:sp>
        <p:nvSpPr>
          <p:cNvPr id="3" name="TextBox 2"/>
          <p:cNvSpPr txBox="1"/>
          <p:nvPr/>
        </p:nvSpPr>
        <p:spPr>
          <a:xfrm>
            <a:off x="0" y="533401"/>
            <a:ext cx="4495800" cy="6463308"/>
          </a:xfrm>
          <a:prstGeom prst="rect">
            <a:avLst/>
          </a:prstGeom>
          <a:noFill/>
        </p:spPr>
        <p:txBody>
          <a:bodyPr wrap="square" rtlCol="0">
            <a:spAutoFit/>
          </a:bodyPr>
          <a:lstStyle/>
          <a:p>
            <a:r>
              <a:rPr lang="en-US" b="1" dirty="0" smtClean="0">
                <a:solidFill>
                  <a:schemeClr val="bg1"/>
                </a:solidFill>
              </a:rPr>
              <a:t> Late 1860s – late 1890s - </a:t>
            </a:r>
            <a:r>
              <a:rPr lang="en-US" dirty="0" smtClean="0">
                <a:solidFill>
                  <a:schemeClr val="bg1"/>
                </a:solidFill>
              </a:rPr>
              <a:t> Impressionism is a movement in French painting, sometimes called optical realism because of its interest in the actual visual experience and effect of light and movement on appearance of objects.</a:t>
            </a:r>
            <a:br>
              <a:rPr lang="en-US" dirty="0" smtClean="0">
                <a:solidFill>
                  <a:schemeClr val="bg1"/>
                </a:solidFill>
              </a:rPr>
            </a:br>
            <a:r>
              <a:rPr lang="en-US" dirty="0" smtClean="0">
                <a:solidFill>
                  <a:schemeClr val="bg1"/>
                </a:solidFill>
              </a:rPr>
              <a:t>  The Impact worldwide was lasting and huge. The name 'Impressionists' came as artists embraced the nickname a conservative critic used to ridicule the whole movement. Impressionists learned how to transcribe directly their visual sensations of nature, unconcerned with the actual depiction of physical objects in front of them. Two ideas of Impressionists are expressed here. One is that a quickly painted oil sketch most accurately records a landscape's general appearance. The second idea that art benefits from a naïve vision untainted by intellectual preconceptions was a part of both the naturalist and the realist traditions, from which their work evolved.</a:t>
            </a:r>
            <a:endParaRPr lang="en-US" dirty="0">
              <a:solidFill>
                <a:schemeClr val="bg1"/>
              </a:solidFill>
            </a:endParaRPr>
          </a:p>
        </p:txBody>
      </p:sp>
      <p:pic>
        <p:nvPicPr>
          <p:cNvPr id="19458" name="Picture 2" descr="http://upload.wikimedia.org/wikipedia/commons/thumb/2/21/Pierre-Auguste_Renoir%2C_Le_Moulin_de_la_Galette.jpg/250px-Pierre-Auguste_Renoir%2C_Le_Moulin_de_la_Galette.jpg">
            <a:hlinkClick r:id="rId2"/>
          </p:cNvPr>
          <p:cNvPicPr>
            <a:picLocks noChangeAspect="1" noChangeArrowheads="1"/>
          </p:cNvPicPr>
          <p:nvPr/>
        </p:nvPicPr>
        <p:blipFill>
          <a:blip r:embed="rId3" cstate="print"/>
          <a:srcRect/>
          <a:stretch>
            <a:fillRect/>
          </a:stretch>
        </p:blipFill>
        <p:spPr bwMode="auto">
          <a:xfrm>
            <a:off x="4648200" y="1828800"/>
            <a:ext cx="4224797" cy="3143251"/>
          </a:xfrm>
          <a:prstGeom prst="rect">
            <a:avLst/>
          </a:prstGeom>
          <a:noFill/>
        </p:spPr>
      </p:pic>
      <p:sp>
        <p:nvSpPr>
          <p:cNvPr id="5" name="TextBox 4"/>
          <p:cNvSpPr txBox="1"/>
          <p:nvPr/>
        </p:nvSpPr>
        <p:spPr>
          <a:xfrm>
            <a:off x="4953000" y="5181600"/>
            <a:ext cx="3962400" cy="261610"/>
          </a:xfrm>
          <a:prstGeom prst="rect">
            <a:avLst/>
          </a:prstGeom>
          <a:noFill/>
        </p:spPr>
        <p:txBody>
          <a:bodyPr wrap="square" rtlCol="0">
            <a:spAutoFit/>
          </a:bodyPr>
          <a:lstStyle/>
          <a:p>
            <a:r>
              <a:rPr lang="fr-FR" sz="1100" i="1" dirty="0" smtClean="0"/>
              <a:t>Dance </a:t>
            </a:r>
            <a:r>
              <a:rPr lang="fr-FR" sz="1100" i="1" dirty="0" err="1" smtClean="0"/>
              <a:t>at</a:t>
            </a:r>
            <a:r>
              <a:rPr lang="fr-FR" sz="1100" i="1" dirty="0" smtClean="0"/>
              <a:t> Le Moulin de la Galette</a:t>
            </a:r>
            <a:r>
              <a:rPr lang="fr-FR" sz="1100" dirty="0" smtClean="0"/>
              <a:t>, 1876, Pierre-Auguste Renoir</a:t>
            </a:r>
            <a:endParaRPr lang="en-US" sz="11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Fauvism</a:t>
            </a:r>
            <a:br>
              <a:rPr lang="en-US" dirty="0" smtClean="0"/>
            </a:br>
            <a:r>
              <a:rPr lang="en-US" sz="2700" dirty="0" smtClean="0"/>
              <a:t>Exploding Color</a:t>
            </a:r>
            <a:endParaRPr lang="en-US" sz="2700" dirty="0"/>
          </a:p>
        </p:txBody>
      </p:sp>
      <p:sp>
        <p:nvSpPr>
          <p:cNvPr id="4" name="TextBox 3"/>
          <p:cNvSpPr txBox="1"/>
          <p:nvPr/>
        </p:nvSpPr>
        <p:spPr>
          <a:xfrm>
            <a:off x="228600" y="1066800"/>
            <a:ext cx="2971800" cy="4524315"/>
          </a:xfrm>
          <a:prstGeom prst="rect">
            <a:avLst/>
          </a:prstGeom>
          <a:noFill/>
        </p:spPr>
        <p:txBody>
          <a:bodyPr wrap="square" rtlCol="0">
            <a:spAutoFit/>
          </a:bodyPr>
          <a:lstStyle/>
          <a:p>
            <a:r>
              <a:rPr lang="en-US" dirty="0" smtClean="0">
                <a:solidFill>
                  <a:schemeClr val="bg1"/>
                </a:solidFill>
              </a:rPr>
              <a:t>Fauvism is a movement in French painting that revolutionized the concept of color in modern art. Fauves earned their name ("les fauves"-wild beasts) by shocking exhibit visitors on their first public appearance, in </a:t>
            </a:r>
            <a:r>
              <a:rPr lang="en-US" b="1" dirty="0" smtClean="0">
                <a:solidFill>
                  <a:schemeClr val="bg1"/>
                </a:solidFill>
              </a:rPr>
              <a:t>1905.</a:t>
            </a:r>
          </a:p>
          <a:p>
            <a:r>
              <a:rPr lang="en-US" dirty="0" smtClean="0">
                <a:solidFill>
                  <a:schemeClr val="bg1"/>
                </a:solidFill>
              </a:rPr>
              <a:t>The fauves rejected the impressionist palette of soft, shimmering tones in favor of radical new style, full of violent color and bold distortions.</a:t>
            </a:r>
            <a:r>
              <a:rPr lang="en-US" dirty="0" smtClean="0"/>
              <a:t/>
            </a:r>
            <a:br>
              <a:rPr lang="en-US" dirty="0" smtClean="0"/>
            </a:br>
            <a:endParaRPr lang="en-US" dirty="0"/>
          </a:p>
        </p:txBody>
      </p:sp>
      <p:pic>
        <p:nvPicPr>
          <p:cNvPr id="3076" name="Picture 4" descr="http://www.huntfor.com/absoluteig/gallery%2Fmatisse%2Fmatisse2%2Ejpg"/>
          <p:cNvPicPr>
            <a:picLocks noChangeAspect="1" noChangeArrowheads="1"/>
          </p:cNvPicPr>
          <p:nvPr/>
        </p:nvPicPr>
        <p:blipFill>
          <a:blip r:embed="rId3" cstate="print"/>
          <a:srcRect/>
          <a:stretch>
            <a:fillRect/>
          </a:stretch>
        </p:blipFill>
        <p:spPr bwMode="auto">
          <a:xfrm>
            <a:off x="3352800" y="1981200"/>
            <a:ext cx="5572125" cy="4505325"/>
          </a:xfrm>
          <a:prstGeom prst="rect">
            <a:avLst/>
          </a:prstGeom>
          <a:noFill/>
        </p:spPr>
      </p:pic>
      <p:sp>
        <p:nvSpPr>
          <p:cNvPr id="7" name="TextBox 6"/>
          <p:cNvSpPr txBox="1"/>
          <p:nvPr/>
        </p:nvSpPr>
        <p:spPr>
          <a:xfrm>
            <a:off x="3429000" y="6581001"/>
            <a:ext cx="5715000" cy="276999"/>
          </a:xfrm>
          <a:prstGeom prst="rect">
            <a:avLst/>
          </a:prstGeom>
          <a:noFill/>
        </p:spPr>
        <p:txBody>
          <a:bodyPr wrap="square" rtlCol="0">
            <a:spAutoFit/>
          </a:bodyPr>
          <a:lstStyle/>
          <a:p>
            <a:r>
              <a:rPr lang="en-US" sz="1200" dirty="0" smtClean="0">
                <a:solidFill>
                  <a:schemeClr val="bg1"/>
                </a:solidFill>
              </a:rPr>
              <a:t>Harmony in Red (The Red Room) – Henri Matisse</a:t>
            </a:r>
            <a:endParaRPr lang="en-US" sz="1200" dirty="0">
              <a:solidFill>
                <a:schemeClr val="bg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Dada and Surrealism</a:t>
            </a:r>
            <a:br>
              <a:rPr lang="en-US" dirty="0" smtClean="0"/>
            </a:br>
            <a:r>
              <a:rPr lang="en-US" sz="2400" dirty="0" smtClean="0"/>
              <a:t>Art Between the Wars</a:t>
            </a:r>
            <a:endParaRPr lang="en-US" dirty="0"/>
          </a:p>
        </p:txBody>
      </p:sp>
      <p:sp>
        <p:nvSpPr>
          <p:cNvPr id="3" name="TextBox 2"/>
          <p:cNvSpPr txBox="1"/>
          <p:nvPr/>
        </p:nvSpPr>
        <p:spPr>
          <a:xfrm>
            <a:off x="0" y="1295400"/>
            <a:ext cx="4495800" cy="5909310"/>
          </a:xfrm>
          <a:prstGeom prst="rect">
            <a:avLst/>
          </a:prstGeom>
          <a:noFill/>
        </p:spPr>
        <p:txBody>
          <a:bodyPr wrap="square" rtlCol="0">
            <a:spAutoFit/>
          </a:bodyPr>
          <a:lstStyle/>
          <a:p>
            <a:r>
              <a:rPr lang="en-US" b="1" dirty="0" smtClean="0">
                <a:solidFill>
                  <a:schemeClr val="bg1"/>
                </a:solidFill>
              </a:rPr>
              <a:t>Dada</a:t>
            </a:r>
            <a:r>
              <a:rPr lang="en-US" dirty="0" smtClean="0">
                <a:solidFill>
                  <a:schemeClr val="bg1"/>
                </a:solidFill>
              </a:rPr>
              <a:t> or </a:t>
            </a:r>
            <a:r>
              <a:rPr lang="en-US" b="1" dirty="0" smtClean="0">
                <a:solidFill>
                  <a:schemeClr val="bg1"/>
                </a:solidFill>
              </a:rPr>
              <a:t>Dadaism</a:t>
            </a:r>
            <a:r>
              <a:rPr lang="en-US" dirty="0" smtClean="0">
                <a:solidFill>
                  <a:schemeClr val="bg1"/>
                </a:solidFill>
              </a:rPr>
              <a:t> is a </a:t>
            </a:r>
            <a:r>
              <a:rPr lang="en-US" dirty="0" smtClean="0">
                <a:solidFill>
                  <a:schemeClr val="bg1"/>
                </a:solidFill>
              </a:rPr>
              <a:t>cultural movement that </a:t>
            </a:r>
            <a:r>
              <a:rPr lang="en-US" dirty="0" smtClean="0">
                <a:solidFill>
                  <a:schemeClr val="bg1"/>
                </a:solidFill>
              </a:rPr>
              <a:t>began in </a:t>
            </a:r>
            <a:r>
              <a:rPr lang="en-US" dirty="0" smtClean="0">
                <a:solidFill>
                  <a:schemeClr val="bg1"/>
                </a:solidFill>
              </a:rPr>
              <a:t>Switzerland</a:t>
            </a:r>
            <a:r>
              <a:rPr lang="en-US" dirty="0" smtClean="0">
                <a:solidFill>
                  <a:schemeClr val="bg1"/>
                </a:solidFill>
              </a:rPr>
              <a:t>, during </a:t>
            </a:r>
            <a:r>
              <a:rPr lang="en-US" dirty="0" smtClean="0">
                <a:solidFill>
                  <a:schemeClr val="bg1"/>
                </a:solidFill>
              </a:rPr>
              <a:t>World War I and </a:t>
            </a:r>
            <a:r>
              <a:rPr lang="en-US" dirty="0" smtClean="0">
                <a:solidFill>
                  <a:schemeClr val="bg1"/>
                </a:solidFill>
              </a:rPr>
              <a:t>peaked from </a:t>
            </a:r>
            <a:r>
              <a:rPr lang="en-US" b="1" dirty="0" smtClean="0">
                <a:solidFill>
                  <a:schemeClr val="bg1"/>
                </a:solidFill>
              </a:rPr>
              <a:t>1916 to </a:t>
            </a:r>
            <a:r>
              <a:rPr lang="en-US" b="1" dirty="0" smtClean="0">
                <a:solidFill>
                  <a:schemeClr val="bg1"/>
                </a:solidFill>
              </a:rPr>
              <a:t>1922.</a:t>
            </a:r>
            <a:r>
              <a:rPr lang="en-US" b="1" baseline="30000" dirty="0" smtClean="0">
                <a:solidFill>
                  <a:schemeClr val="bg1"/>
                </a:solidFill>
              </a:rPr>
              <a:t> </a:t>
            </a:r>
            <a:r>
              <a:rPr lang="en-US" dirty="0" smtClean="0">
                <a:solidFill>
                  <a:schemeClr val="bg1"/>
                </a:solidFill>
              </a:rPr>
              <a:t>The </a:t>
            </a:r>
            <a:r>
              <a:rPr lang="en-US" dirty="0" smtClean="0">
                <a:solidFill>
                  <a:schemeClr val="bg1"/>
                </a:solidFill>
              </a:rPr>
              <a:t>movement primarily involved </a:t>
            </a:r>
            <a:r>
              <a:rPr lang="en-US" dirty="0" smtClean="0">
                <a:solidFill>
                  <a:schemeClr val="bg1"/>
                </a:solidFill>
              </a:rPr>
              <a:t>visual arts, graphic design, poetry, theater and literature and </a:t>
            </a:r>
            <a:r>
              <a:rPr lang="en-US" dirty="0" smtClean="0">
                <a:solidFill>
                  <a:schemeClr val="bg1"/>
                </a:solidFill>
              </a:rPr>
              <a:t>concentrated its </a:t>
            </a:r>
            <a:r>
              <a:rPr lang="en-US" dirty="0" smtClean="0">
                <a:solidFill>
                  <a:schemeClr val="bg1"/>
                </a:solidFill>
              </a:rPr>
              <a:t>anti-war politics </a:t>
            </a:r>
            <a:r>
              <a:rPr lang="en-US" dirty="0" smtClean="0">
                <a:solidFill>
                  <a:schemeClr val="bg1"/>
                </a:solidFill>
              </a:rPr>
              <a:t>through a rejection of the </a:t>
            </a:r>
            <a:r>
              <a:rPr lang="en-US" dirty="0" smtClean="0">
                <a:solidFill>
                  <a:schemeClr val="bg1"/>
                </a:solidFill>
              </a:rPr>
              <a:t>standards </a:t>
            </a:r>
            <a:r>
              <a:rPr lang="en-US" dirty="0" smtClean="0">
                <a:solidFill>
                  <a:schemeClr val="bg1"/>
                </a:solidFill>
              </a:rPr>
              <a:t>in </a:t>
            </a:r>
            <a:r>
              <a:rPr lang="en-US" dirty="0" smtClean="0">
                <a:solidFill>
                  <a:schemeClr val="bg1"/>
                </a:solidFill>
              </a:rPr>
              <a:t>art.  </a:t>
            </a:r>
            <a:r>
              <a:rPr lang="en-US" dirty="0" smtClean="0">
                <a:solidFill>
                  <a:schemeClr val="bg1"/>
                </a:solidFill>
              </a:rPr>
              <a:t>Its purpose was to </a:t>
            </a:r>
            <a:r>
              <a:rPr lang="en-US" dirty="0" smtClean="0">
                <a:solidFill>
                  <a:schemeClr val="bg1"/>
                </a:solidFill>
              </a:rPr>
              <a:t>the </a:t>
            </a:r>
            <a:r>
              <a:rPr lang="en-US" dirty="0" smtClean="0">
                <a:solidFill>
                  <a:schemeClr val="bg1"/>
                </a:solidFill>
              </a:rPr>
              <a:t>meaninglessness of the modern world. </a:t>
            </a:r>
            <a:r>
              <a:rPr lang="en-US" dirty="0" smtClean="0">
                <a:solidFill>
                  <a:schemeClr val="bg1"/>
                </a:solidFill>
              </a:rPr>
              <a:t> They were anarchists. And created the groundwork </a:t>
            </a:r>
            <a:r>
              <a:rPr lang="en-US" dirty="0" smtClean="0">
                <a:solidFill>
                  <a:schemeClr val="bg1"/>
                </a:solidFill>
              </a:rPr>
              <a:t>to abstract </a:t>
            </a:r>
            <a:r>
              <a:rPr lang="en-US" dirty="0" smtClean="0">
                <a:solidFill>
                  <a:schemeClr val="bg1"/>
                </a:solidFill>
              </a:rPr>
              <a:t>art , </a:t>
            </a:r>
            <a:r>
              <a:rPr lang="en-US" dirty="0" smtClean="0">
                <a:solidFill>
                  <a:schemeClr val="bg1"/>
                </a:solidFill>
              </a:rPr>
              <a:t>an influence on pop art, </a:t>
            </a:r>
            <a:r>
              <a:rPr lang="en-US" dirty="0" smtClean="0">
                <a:solidFill>
                  <a:schemeClr val="bg1"/>
                </a:solidFill>
              </a:rPr>
              <a:t>and a </a:t>
            </a:r>
            <a:r>
              <a:rPr lang="en-US" dirty="0" smtClean="0">
                <a:solidFill>
                  <a:schemeClr val="bg1"/>
                </a:solidFill>
              </a:rPr>
              <a:t>celebration of </a:t>
            </a:r>
            <a:r>
              <a:rPr lang="en-US" dirty="0" err="1" smtClean="0">
                <a:solidFill>
                  <a:schemeClr val="bg1"/>
                </a:solidFill>
              </a:rPr>
              <a:t>antiart</a:t>
            </a:r>
            <a:r>
              <a:rPr lang="en-US" dirty="0" smtClean="0">
                <a:solidFill>
                  <a:schemeClr val="bg1"/>
                </a:solidFill>
              </a:rPr>
              <a:t> to be later embraced </a:t>
            </a:r>
            <a:r>
              <a:rPr lang="en-US" dirty="0" smtClean="0">
                <a:solidFill>
                  <a:schemeClr val="bg1"/>
                </a:solidFill>
              </a:rPr>
              <a:t>by Surrealists.</a:t>
            </a:r>
          </a:p>
          <a:p>
            <a:r>
              <a:rPr lang="en-US" dirty="0" smtClean="0">
                <a:solidFill>
                  <a:schemeClr val="bg1"/>
                </a:solidFill>
              </a:rPr>
              <a:t>In </a:t>
            </a:r>
            <a:r>
              <a:rPr lang="en-US" b="1" dirty="0" smtClean="0">
                <a:solidFill>
                  <a:schemeClr val="bg1"/>
                </a:solidFill>
              </a:rPr>
              <a:t>1924,</a:t>
            </a:r>
            <a:r>
              <a:rPr lang="en-US" dirty="0" smtClean="0">
                <a:solidFill>
                  <a:schemeClr val="bg1"/>
                </a:solidFill>
              </a:rPr>
              <a:t> </a:t>
            </a:r>
            <a:r>
              <a:rPr lang="en-US" b="1" dirty="0" smtClean="0">
                <a:solidFill>
                  <a:schemeClr val="bg1"/>
                </a:solidFill>
              </a:rPr>
              <a:t>Surrealism</a:t>
            </a:r>
            <a:r>
              <a:rPr lang="en-US" dirty="0" smtClean="0">
                <a:solidFill>
                  <a:schemeClr val="bg1"/>
                </a:solidFill>
              </a:rPr>
              <a:t> was </a:t>
            </a:r>
            <a:r>
              <a:rPr lang="en-US" dirty="0" smtClean="0">
                <a:solidFill>
                  <a:schemeClr val="bg1"/>
                </a:solidFill>
              </a:rPr>
              <a:t>an artistic movement that brought together artists, thinkers and researchers in hunt of sense of expression of the unconscious. They were searching for the definition of new aesthetic, new humankind and a new social order.</a:t>
            </a:r>
            <a:r>
              <a:rPr lang="en-US" dirty="0" smtClean="0"/>
              <a:t/>
            </a:r>
            <a:br>
              <a:rPr lang="en-US" dirty="0" smtClean="0"/>
            </a:br>
            <a:endParaRPr lang="en-US" dirty="0">
              <a:solidFill>
                <a:schemeClr val="bg1"/>
              </a:solidFill>
            </a:endParaRPr>
          </a:p>
        </p:txBody>
      </p:sp>
      <p:pic>
        <p:nvPicPr>
          <p:cNvPr id="23554" name="Picture 2" descr="http://upload.wikimedia.org/wikipedia/en/thumb/e/e5/Magritte_TheSonOfMan.jpg/170px-Magritte_TheSonOfMan.jpg">
            <a:hlinkClick r:id="rId2"/>
          </p:cNvPr>
          <p:cNvPicPr>
            <a:picLocks noChangeAspect="1" noChangeArrowheads="1"/>
          </p:cNvPicPr>
          <p:nvPr/>
        </p:nvPicPr>
        <p:blipFill>
          <a:blip r:embed="rId3" cstate="print"/>
          <a:srcRect/>
          <a:stretch>
            <a:fillRect/>
          </a:stretch>
        </p:blipFill>
        <p:spPr bwMode="auto">
          <a:xfrm>
            <a:off x="4495800" y="1447800"/>
            <a:ext cx="2209800" cy="3106719"/>
          </a:xfrm>
          <a:prstGeom prst="rect">
            <a:avLst/>
          </a:prstGeom>
          <a:noFill/>
        </p:spPr>
      </p:pic>
      <p:sp>
        <p:nvSpPr>
          <p:cNvPr id="5" name="TextBox 4"/>
          <p:cNvSpPr txBox="1"/>
          <p:nvPr/>
        </p:nvSpPr>
        <p:spPr>
          <a:xfrm>
            <a:off x="4419600" y="4572000"/>
            <a:ext cx="2514600" cy="461665"/>
          </a:xfrm>
          <a:prstGeom prst="rect">
            <a:avLst/>
          </a:prstGeom>
          <a:noFill/>
        </p:spPr>
        <p:txBody>
          <a:bodyPr wrap="square" rtlCol="0">
            <a:spAutoFit/>
          </a:bodyPr>
          <a:lstStyle/>
          <a:p>
            <a:r>
              <a:rPr lang="en-US" sz="1200" dirty="0" smtClean="0">
                <a:solidFill>
                  <a:schemeClr val="bg1"/>
                </a:solidFill>
              </a:rPr>
              <a:t>Surrealism – Rene’ Magritte – The Son of Man - 1964</a:t>
            </a:r>
            <a:endParaRPr lang="en-US" sz="1200" dirty="0">
              <a:solidFill>
                <a:schemeClr val="bg1"/>
              </a:solidFill>
            </a:endParaRPr>
          </a:p>
        </p:txBody>
      </p:sp>
      <p:pic>
        <p:nvPicPr>
          <p:cNvPr id="23556" name="Picture 4" descr="© 2006 Marcel Duchamp/Artists Rights Society (ARS), New York/ADAGP, Paris/Succession Marcel Duchamp">
            <a:hlinkClick r:id="rId4" tooltip="View Full-Size"/>
          </p:cNvPr>
          <p:cNvPicPr>
            <a:picLocks noChangeAspect="1" noChangeArrowheads="1"/>
          </p:cNvPicPr>
          <p:nvPr/>
        </p:nvPicPr>
        <p:blipFill>
          <a:blip r:embed="rId5" cstate="print"/>
          <a:srcRect/>
          <a:stretch>
            <a:fillRect/>
          </a:stretch>
        </p:blipFill>
        <p:spPr bwMode="auto">
          <a:xfrm>
            <a:off x="6858000" y="3675354"/>
            <a:ext cx="2286000" cy="2992146"/>
          </a:xfrm>
          <a:prstGeom prst="rect">
            <a:avLst/>
          </a:prstGeom>
          <a:noFill/>
        </p:spPr>
      </p:pic>
      <p:sp>
        <p:nvSpPr>
          <p:cNvPr id="7" name="TextBox 6"/>
          <p:cNvSpPr txBox="1"/>
          <p:nvPr/>
        </p:nvSpPr>
        <p:spPr>
          <a:xfrm>
            <a:off x="7010400" y="3048000"/>
            <a:ext cx="2133600" cy="461665"/>
          </a:xfrm>
          <a:prstGeom prst="rect">
            <a:avLst/>
          </a:prstGeom>
          <a:noFill/>
        </p:spPr>
        <p:txBody>
          <a:bodyPr wrap="square" rtlCol="0">
            <a:spAutoFit/>
          </a:bodyPr>
          <a:lstStyle/>
          <a:p>
            <a:r>
              <a:rPr lang="en-US" sz="1200" dirty="0" smtClean="0">
                <a:solidFill>
                  <a:schemeClr val="bg1"/>
                </a:solidFill>
              </a:rPr>
              <a:t>Marcel Duchamp </a:t>
            </a:r>
            <a:r>
              <a:rPr lang="en-US" sz="1200" dirty="0" smtClean="0">
                <a:solidFill>
                  <a:schemeClr val="bg1"/>
                </a:solidFill>
              </a:rPr>
              <a:t>Bicycle Wheel -1951</a:t>
            </a:r>
            <a:endParaRPr lang="en-US" sz="1200" dirty="0">
              <a:solidFill>
                <a:schemeClr val="bg1"/>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4461</TotalTime>
  <Words>828</Words>
  <Application>Microsoft Office PowerPoint</Application>
  <PresentationFormat>On-screen Show (4:3)</PresentationFormat>
  <Paragraphs>42</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Apex</vt:lpstr>
      <vt:lpstr>Painting</vt:lpstr>
      <vt:lpstr>Egyptian Paintings -the art of immortality</vt:lpstr>
      <vt:lpstr>Roman Painting -The Organizers</vt:lpstr>
      <vt:lpstr>Renaissance The Beginning of “modern’’ painting</vt:lpstr>
      <vt:lpstr>Baroque The Ornate Age</vt:lpstr>
      <vt:lpstr>Romanticism The power of passion</vt:lpstr>
      <vt:lpstr>Impressionism Color and Light</vt:lpstr>
      <vt:lpstr>Fauvism Exploding Color</vt:lpstr>
      <vt:lpstr>Dada and Surrealism Art Between the Wars</vt:lpstr>
      <vt:lpstr>Pop Art Consumer Culture</vt:lpstr>
      <vt:lpstr>Contemporary Art</vt:lpstr>
    </vt:vector>
  </TitlesOfParts>
  <Company>CSHUFSD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Painting</dc:title>
  <dc:creator>default</dc:creator>
  <cp:lastModifiedBy>default</cp:lastModifiedBy>
  <cp:revision>38</cp:revision>
  <dcterms:created xsi:type="dcterms:W3CDTF">2010-09-16T16:05:41Z</dcterms:created>
  <dcterms:modified xsi:type="dcterms:W3CDTF">2010-09-27T16:47:36Z</dcterms:modified>
</cp:coreProperties>
</file>