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786D-2C99-4AB2-A120-DD5A2986EC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F41-1262-4A93-AA38-9F9D7B4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786D-2C99-4AB2-A120-DD5A2986EC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F41-1262-4A93-AA38-9F9D7B4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8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786D-2C99-4AB2-A120-DD5A2986EC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F41-1262-4A93-AA38-9F9D7B4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9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786D-2C99-4AB2-A120-DD5A2986EC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F41-1262-4A93-AA38-9F9D7B4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786D-2C99-4AB2-A120-DD5A2986EC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F41-1262-4A93-AA38-9F9D7B4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786D-2C99-4AB2-A120-DD5A2986EC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F41-1262-4A93-AA38-9F9D7B4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786D-2C99-4AB2-A120-DD5A2986EC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F41-1262-4A93-AA38-9F9D7B4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4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786D-2C99-4AB2-A120-DD5A2986EC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F41-1262-4A93-AA38-9F9D7B4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786D-2C99-4AB2-A120-DD5A2986EC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F41-1262-4A93-AA38-9F9D7B4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4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786D-2C99-4AB2-A120-DD5A2986EC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F41-1262-4A93-AA38-9F9D7B4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4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786D-2C99-4AB2-A120-DD5A2986EC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F41-1262-4A93-AA38-9F9D7B4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5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B786D-2C99-4AB2-A120-DD5A2986EC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79F41-1262-4A93-AA38-9F9D7B4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5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3480" y="-313194"/>
            <a:ext cx="992123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1500" b="1" dirty="0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FLACS </a:t>
            </a:r>
            <a:r>
              <a:rPr lang="es-ES_tradnl" sz="11500" b="1" dirty="0" err="1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Checkpoint</a:t>
            </a:r>
            <a:r>
              <a:rPr lang="es-ES_tradnl" sz="11500" b="1" dirty="0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_tradnl" sz="11500" b="1" dirty="0" err="1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r>
              <a:rPr lang="es-ES_tradnl" sz="11500" b="1" dirty="0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s-ES_tradnl" sz="11500" b="1" dirty="0" smtClean="0">
              <a:gradFill>
                <a:gsLst>
                  <a:gs pos="0">
                    <a:srgbClr val="203864"/>
                  </a:gs>
                  <a:gs pos="50000">
                    <a:srgbClr val="4472C4"/>
                  </a:gs>
                  <a:gs pos="100000">
                    <a:srgbClr val="8FAADC"/>
                  </a:gs>
                </a:gsLst>
                <a:lin ang="5400000" scaled="0"/>
              </a:gradFill>
              <a:effectLst>
                <a:reflection blurRad="6350" stA="53000" endA="300" endPos="35500" dir="5400000" sy="-90000" algn="bl"/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_tradnl" sz="11500" b="1" dirty="0" smtClean="0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Vocabulario </a:t>
            </a:r>
            <a:r>
              <a:rPr lang="es-ES_tradnl" sz="11500" b="1" dirty="0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Útil</a:t>
            </a:r>
            <a:endParaRPr lang="en-US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0573">
            <a:off x="9446577" y="3540760"/>
            <a:ext cx="1863725" cy="127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0902">
            <a:off x="698817" y="3391448"/>
            <a:ext cx="186372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8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624363"/>
              </p:ext>
            </p:extLst>
          </p:nvPr>
        </p:nvGraphicFramePr>
        <p:xfrm>
          <a:off x="152399" y="139700"/>
          <a:ext cx="11899900" cy="740664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974427"/>
                <a:gridCol w="2974427"/>
                <a:gridCol w="2975523"/>
                <a:gridCol w="2975523"/>
              </a:tblGrid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Los deportes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El basquetbol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El béisbol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La natación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El fútbol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El golf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El fútbol americano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El boxeo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El volibol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La navegación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el tenis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El esquí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El hockey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La gimnasia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El patinaje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Los bolos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La pelota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Los patinajes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El guante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El entrenador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El bate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El equipo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El balón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el/la jugador(a)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La pelota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El estadio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Los esquís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El campo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Los bastones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La cancha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ganar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correr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perder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caminar/andar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  <a:tr h="364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entre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6"/>
                          </a:solidFill>
                          <a:effectLst/>
                        </a:rPr>
                        <a:t>contra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25800" y="12700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sports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32900" y="12700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basketball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25800" y="928665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soccer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5800" y="136168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football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25800" y="1787763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volleyball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0250" y="2241955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tennis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25800" y="2649395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hockey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25800" y="2981885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skating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25800" y="340759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ball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25800" y="3856921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glove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25800" y="4257734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bat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25800" y="4699021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ball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25800" y="5060035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ball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25800" y="5526915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skiis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25800" y="5916768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ski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poles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25800" y="6398847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</a:rPr>
              <a:t>win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25800" y="559333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baseball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32900" y="558797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Swimming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51950" y="99235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golf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32900" y="1396608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boxing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32900" y="175326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</a:rPr>
              <a:t>sailing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2900" y="2202689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</a:rPr>
              <a:t>skiing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32900" y="256602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gymnastics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232900" y="3060848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bowling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232900" y="3419863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</a:rPr>
              <a:t>skates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232900" y="382552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coach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32900" y="4248424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team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32900" y="4608359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player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232900" y="5068353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stadium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232900" y="5479219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field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232900" y="5916768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court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251950" y="6415339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</a:rPr>
              <a:t>To run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25800" y="6768179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</a:rPr>
              <a:t>to lose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13909" y="7137511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accent5"/>
                </a:solidFill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</a:rPr>
              <a:t>between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251950" y="6758957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</a:rPr>
              <a:t>talk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232900" y="7134515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>
                <a:solidFill>
                  <a:schemeClr val="accent5"/>
                </a:solidFill>
              </a:rPr>
              <a:t>a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gainst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(vs.)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0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1" grpId="0"/>
      <p:bldP spid="42" grpId="0"/>
      <p:bldP spid="43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889506"/>
              </p:ext>
            </p:extLst>
          </p:nvPr>
        </p:nvGraphicFramePr>
        <p:xfrm>
          <a:off x="198119" y="152402"/>
          <a:ext cx="11780522" cy="652272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944587"/>
                <a:gridCol w="2944587"/>
                <a:gridCol w="2945674"/>
                <a:gridCol w="2945674"/>
              </a:tblGrid>
              <a:tr h="543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El hombre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mujer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salud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 cuerpo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cabeza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lengua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cara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mejilla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frente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oreja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Los ojos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 oído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ceja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barba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La </a:t>
                      </a:r>
                      <a:r>
                        <a:rPr lang="es-ES_tradnl" sz="2000" b="1" dirty="0" smtClean="0">
                          <a:solidFill>
                            <a:schemeClr val="accent2"/>
                          </a:solidFill>
                          <a:effectLst/>
                        </a:rPr>
                        <a:t>pestaña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 cuello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nariz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garganta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Los labios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 hombro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boca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espalda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Los dientes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El pecho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15640" y="1879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man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5640" y="711180"/>
            <a:ext cx="323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health</a:t>
            </a:r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/</a:t>
            </a:r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God</a:t>
            </a:r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bless</a:t>
            </a:r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you</a:t>
            </a:r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!</a:t>
            </a:r>
            <a:endParaRPr lang="en-US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5640" y="11988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head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5640" y="180957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face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5640" y="231245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forehead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5640" y="283567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eyes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15640" y="335889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eyebrow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5640" y="40132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eyelash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5640" y="45364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nose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5640" y="50596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lips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15640" y="55828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mouth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15640" y="61111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teeth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95740" y="1879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woman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95740" y="6756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body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95740" y="11988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tongue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95740" y="177529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cheek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95740" y="23517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ear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095740" y="283567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ear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095740" y="34250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chin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095740" y="40132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neck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095740" y="45364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throat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95740" y="50596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shoulder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095740" y="55828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back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095740" y="61060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chest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0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895786"/>
              </p:ext>
            </p:extLst>
          </p:nvPr>
        </p:nvGraphicFramePr>
        <p:xfrm>
          <a:off x="182881" y="182878"/>
          <a:ext cx="11826238" cy="643128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956014"/>
                <a:gridCol w="2956014"/>
                <a:gridCol w="2957105"/>
                <a:gridCol w="2957105"/>
              </a:tblGrid>
              <a:tr h="803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chemeClr val="accent2"/>
                          </a:solidFill>
                          <a:effectLst/>
                        </a:rPr>
                        <a:t>El corazón</a:t>
                      </a:r>
                      <a:endParaRPr lang="en-US" sz="20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La mano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El estómago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La palma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La cintura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El dedo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El brazo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La uña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La muñeca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La pierna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La rodilla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El tobillo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El pie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La piel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La sangre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chemeClr val="accent2"/>
                          </a:solidFill>
                          <a:effectLst/>
                        </a:rPr>
                        <a:t>El hueso</a:t>
                      </a:r>
                      <a:endParaRPr lang="en-US" sz="20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15640" y="1879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heart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5640" y="10566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stomach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5640" y="19253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waist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5640" y="26568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arm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5640" y="35255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wrist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5640" y="42722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knee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5640" y="51257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foot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15640" y="58420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blood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37320" y="1879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hand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37320" y="10515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palm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37320" y="19100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finger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37320" y="26517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nail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37320" y="35255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leg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37320" y="42722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ankle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37320" y="51257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skin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37320" y="58420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bone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26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330676"/>
              </p:ext>
            </p:extLst>
          </p:nvPr>
        </p:nvGraphicFramePr>
        <p:xfrm>
          <a:off x="198121" y="274322"/>
          <a:ext cx="11780518" cy="635508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944586"/>
                <a:gridCol w="2944586"/>
                <a:gridCol w="2945673"/>
                <a:gridCol w="2945673"/>
              </a:tblGrid>
              <a:tr h="1059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pensar (e</a:t>
                      </a: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ie)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Oler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9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Oír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Ver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9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correr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Escuchar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9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Tocar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Respirar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9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Besar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Mirar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9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Comer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solidFill>
                            <a:schemeClr val="accent2"/>
                          </a:solidFill>
                          <a:effectLst/>
                        </a:rPr>
                        <a:t>Andar/caminar</a:t>
                      </a:r>
                      <a:endParaRPr lang="en-US" sz="24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61360" y="4470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think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1360" y="14528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hear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1360" y="25654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run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61360" y="36779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touch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61360" y="47904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kiss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1360" y="564135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eat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22080" y="3759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smell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22080" y="14528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see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22080" y="25654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listen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22080" y="35052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breathe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22080" y="46837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watch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22080" y="56489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walk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1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088"/>
              </p:ext>
            </p:extLst>
          </p:nvPr>
        </p:nvGraphicFramePr>
        <p:xfrm>
          <a:off x="213359" y="289566"/>
          <a:ext cx="11841480" cy="658368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959824"/>
                <a:gridCol w="2959824"/>
                <a:gridCol w="2960916"/>
                <a:gridCol w="2960916"/>
              </a:tblGrid>
              <a:tr h="40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La rutina diaria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Ducharse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Despertarse (e</a:t>
                      </a: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ie)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Afeitarse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Lavarse la cabeza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Secarse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Lavarse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Ponerse la ropa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Cepillarse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Quitarse la ropa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Tomar una ducha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maquillarse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Sentarse(e</a:t>
                      </a: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ie)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Desayunarse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Bañarse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Acostarse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Dormirse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Irse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Levantarse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Divertirse (e</a:t>
                      </a: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ie)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La crema de afeitar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maquillaje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cepillo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peine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cepillo de dientes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jabón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champú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La pasta de dientes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desodorante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espejo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secador de pelo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2"/>
                          </a:solidFill>
                          <a:effectLst/>
                        </a:rPr>
                        <a:t>La toalla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71520" y="30988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daily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routine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1520" y="67921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wake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yourself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up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1520" y="111994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wash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your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hair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1520" y="149971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wash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yourself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1520" y="188992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brush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yourself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1520" y="2321046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take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a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shower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1520" y="275217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sit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yourself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down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1520" y="3183298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wash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yourself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1520" y="355263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sleep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1520" y="394764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get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yourself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up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1520" y="434265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Shaving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cream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1520" y="471198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brush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1520" y="510699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toothbrush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1520" y="550200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shampoo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71520" y="589701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deodorant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1520" y="629202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hairdryer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32900" y="30988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shower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yourself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32900" y="688479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shave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yourself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32900" y="1098729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dry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yourself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32900" y="1520588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put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on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clothes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32900" y="188992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take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off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your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clothes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32900" y="2321046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put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on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makeup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32900" y="2746536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eat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breakfast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2900" y="3172026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wake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yourself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up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32900" y="3580987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go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away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232900" y="394764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have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a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good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time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232900" y="431697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makeup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232900" y="4739783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comb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32900" y="5160808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soap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32900" y="5570443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toothpaste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232900" y="5920904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mirror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232900" y="6305476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towel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27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105154"/>
              </p:ext>
            </p:extLst>
          </p:nvPr>
        </p:nvGraphicFramePr>
        <p:xfrm>
          <a:off x="137161" y="182882"/>
          <a:ext cx="11826238" cy="646175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956014"/>
                <a:gridCol w="2956014"/>
                <a:gridCol w="2957105"/>
                <a:gridCol w="2957105"/>
              </a:tblGrid>
              <a:tr h="497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5"/>
                          </a:solidFill>
                          <a:effectLst/>
                        </a:rPr>
                        <a:t>El cine</a:t>
                      </a:r>
                      <a:endParaRPr lang="en-US" sz="18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La película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5"/>
                          </a:solidFill>
                          <a:effectLst/>
                        </a:rPr>
                        <a:t>la actriz</a:t>
                      </a:r>
                      <a:endParaRPr lang="en-US" sz="18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La estrella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El televisor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El programa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La entrevista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Las noticias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El escritor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5"/>
                          </a:solidFill>
                          <a:effectLst/>
                        </a:rPr>
                        <a:t>La periodista</a:t>
                      </a:r>
                      <a:endParaRPr lang="en-US" sz="18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La telenovela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5"/>
                          </a:solidFill>
                          <a:effectLst/>
                        </a:rPr>
                        <a:t>Durar</a:t>
                      </a:r>
                      <a:endParaRPr lang="en-US" sz="18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Dar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5"/>
                          </a:solidFill>
                          <a:effectLst/>
                        </a:rPr>
                        <a:t>Poder (</a:t>
                      </a:r>
                      <a:r>
                        <a:rPr lang="es-ES_tradnl" sz="2000" b="1" dirty="0" err="1">
                          <a:solidFill>
                            <a:schemeClr val="accent5"/>
                          </a:solidFill>
                          <a:effectLst/>
                        </a:rPr>
                        <a:t>o</a:t>
                      </a:r>
                      <a:r>
                        <a:rPr lang="es-ES_tradnl" sz="2000" b="1" dirty="0" err="1">
                          <a:solidFill>
                            <a:schemeClr val="accent5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_tradnl" sz="2000" b="1" dirty="0" err="1">
                          <a:solidFill>
                            <a:schemeClr val="accent5"/>
                          </a:solidFill>
                          <a:effectLst/>
                        </a:rPr>
                        <a:t>ue</a:t>
                      </a:r>
                      <a:r>
                        <a:rPr lang="es-ES_tradnl" sz="2000" b="1" dirty="0">
                          <a:solidFill>
                            <a:schemeClr val="accent5"/>
                          </a:solidFill>
                          <a:effectLst/>
                        </a:rPr>
                        <a:t>)</a:t>
                      </a:r>
                      <a:endParaRPr lang="en-US" sz="18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Empezar (e</a:t>
                      </a: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ie)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5"/>
                          </a:solidFill>
                          <a:effectLst/>
                        </a:rPr>
                        <a:t>Terminar</a:t>
                      </a:r>
                      <a:endParaRPr lang="en-US" sz="18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Antes de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5"/>
                          </a:solidFill>
                          <a:effectLst/>
                        </a:rPr>
                        <a:t>Después de</a:t>
                      </a:r>
                      <a:endParaRPr lang="en-US" sz="18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Durante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5"/>
                          </a:solidFill>
                          <a:effectLst/>
                        </a:rPr>
                        <a:t>Los boletos</a:t>
                      </a:r>
                      <a:endParaRPr lang="en-US" sz="18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La pantalla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Los asientos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La fila/ la cola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La taquilla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El pasillo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5"/>
                          </a:solidFill>
                          <a:effectLst/>
                        </a:rPr>
                        <a:t>La entrada</a:t>
                      </a:r>
                      <a:endParaRPr lang="en-US" sz="18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24200" y="1574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movie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theatre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6807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actress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12039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TV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17271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interview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21386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writer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262385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soap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opera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31393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give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362447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begin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414769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Before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4200" y="467091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During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24200" y="519413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screen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570201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line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200" y="61010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aisle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06840" y="1574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movie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06840" y="6806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movie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star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06840" y="120095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program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06840" y="171343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news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06840" y="21386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journalist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006840" y="26619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last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006840" y="310125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be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able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to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006840" y="36625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finish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006840" y="41856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After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06840" y="46326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tickets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006840" y="50795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seats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006840" y="56028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ticket office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006840" y="61260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entrance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97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602819"/>
              </p:ext>
            </p:extLst>
          </p:nvPr>
        </p:nvGraphicFramePr>
        <p:xfrm>
          <a:off x="259079" y="182884"/>
          <a:ext cx="11811000" cy="641604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952205"/>
                <a:gridCol w="2952205"/>
                <a:gridCol w="2953295"/>
                <a:gridCol w="2953295"/>
              </a:tblGrid>
              <a:tr h="641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Las profesiones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 abogado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1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El arquitecto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El/la artista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1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El bombero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 cartero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1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 mesero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El/la contador(a)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1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El/la dentista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El/la dependiente(a)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1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El/la enfermero(a)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 escritor/ la escritora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1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 fotógrafo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 gerente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1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el/la jefe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 médico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1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El/la periodista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El/la piloto (a)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1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El/la policía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El/la maestro(a)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46120" y="1574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professions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120" y="8890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architect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6120" y="16205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fireman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46120" y="21437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waiter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6120" y="28193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dentist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6120" y="33425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nurse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46120" y="412741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photographer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46120" y="465063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boss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6120" y="53238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journalist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46120" y="599705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police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office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32900" y="1828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lawyer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32900" y="8890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artist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32900" y="15900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mail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carrier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32900" y="21437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accountant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32900" y="28193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salesperson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32900" y="33476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writer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32900" y="400549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manager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32900" y="465063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doctor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32900" y="531115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pilot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32900" y="597167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teacher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11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155957"/>
              </p:ext>
            </p:extLst>
          </p:nvPr>
        </p:nvGraphicFramePr>
        <p:xfrm>
          <a:off x="304801" y="289562"/>
          <a:ext cx="11170918" cy="611124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792214"/>
                <a:gridCol w="2792214"/>
                <a:gridCol w="2793245"/>
                <a:gridCol w="2793245"/>
              </a:tblGrid>
              <a:tr h="10185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Ambicioso(a)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Independiente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85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Amable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Responsable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85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Inteligente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Organizado(a)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85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Honesto(a)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Trabajador(a)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85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El empleo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La compañía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85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La entrevista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chemeClr val="accent5"/>
                          </a:solidFill>
                          <a:effectLst/>
                        </a:rPr>
                        <a:t>El futuro</a:t>
                      </a:r>
                      <a:endParaRPr lang="en-US" sz="20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00400" y="4013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ambitious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14224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kind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24434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intelligent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34645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</a:rPr>
              <a:t>honest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44856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job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55067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interview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98280" y="5232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independent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98280" y="14224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responsible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98280" y="24434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organized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98280" y="34645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</a:rPr>
              <a:t>Hard</a:t>
            </a:r>
            <a:r>
              <a:rPr lang="es-ES_tradnl" sz="2800" b="1" dirty="0" smtClean="0">
                <a:solidFill>
                  <a:schemeClr val="accent5"/>
                </a:solidFill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</a:rPr>
              <a:t>working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98280" y="44856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company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98280" y="55067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future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4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005171"/>
              </p:ext>
            </p:extLst>
          </p:nvPr>
        </p:nvGraphicFramePr>
        <p:xfrm>
          <a:off x="822961" y="411478"/>
          <a:ext cx="10500358" cy="574548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624605"/>
                <a:gridCol w="2624605"/>
                <a:gridCol w="2625574"/>
                <a:gridCol w="2625574"/>
              </a:tblGrid>
              <a:tr h="14363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Trabajar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Querer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363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Ser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Ganar dinero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363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Asistir a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Buscar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363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¿Qué quieres ser?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chemeClr val="accent5"/>
                          </a:solidFill>
                          <a:effectLst/>
                        </a:rPr>
                        <a:t>¿Dónde quiere trabajar?</a:t>
                      </a:r>
                      <a:endParaRPr lang="en-US" sz="20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33800" y="6604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work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11880" y="21691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be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1880" y="36779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attend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1880" y="5049520"/>
            <a:ext cx="2959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What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do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you</a:t>
            </a:r>
            <a:endParaRPr lang="es-ES_tradnl" sz="2800" b="1" dirty="0" smtClean="0">
              <a:solidFill>
                <a:schemeClr val="accent5"/>
              </a:solidFill>
              <a:effectLst/>
            </a:endParaRPr>
          </a:p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want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to be?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00160" y="5384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I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want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94750" y="190755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earn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money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00160" y="331471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look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for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94750" y="5003353"/>
            <a:ext cx="2959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Where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do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you</a:t>
            </a:r>
            <a:endParaRPr lang="es-ES_tradnl" sz="2800" b="1" dirty="0" smtClean="0">
              <a:solidFill>
                <a:schemeClr val="accent5"/>
              </a:solidFill>
              <a:effectLst/>
            </a:endParaRPr>
          </a:p>
          <a:p>
            <a:r>
              <a:rPr lang="es-ES_tradnl" sz="2800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s-ES_tradnl" sz="2800" b="1" dirty="0" err="1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</a:t>
            </a:r>
            <a:r>
              <a:rPr lang="es-ES_tradnl" sz="2800" b="1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s-ES_tradnl" sz="2800" b="1" dirty="0" err="1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es-ES_tradnl" sz="2800" b="1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213295"/>
              </p:ext>
            </p:extLst>
          </p:nvPr>
        </p:nvGraphicFramePr>
        <p:xfrm>
          <a:off x="426719" y="243837"/>
          <a:ext cx="11155680" cy="6111248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788405"/>
                <a:gridCol w="2788405"/>
                <a:gridCol w="2789435"/>
                <a:gridCol w="2789435"/>
              </a:tblGrid>
              <a:tr h="555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El coche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 carro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El tren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 autobús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 taxi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 avión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 metro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 barco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 vuelo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La puerta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 horario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La tarjeta de embarque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maleta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El billete/ el boleto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 pasaporte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El pasajero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azafata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La aduana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 país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El asiento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 andén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La sala de espera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46120" y="1727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car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120" y="8280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train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6120" y="13766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taxi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46120" y="19252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subway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6120" y="24839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flight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6120" y="30528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schedule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46120" y="35760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suitcase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46120" y="40993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passport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6120" y="46631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stewardess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46120" y="52269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country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46120" y="57502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platform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69680" y="2133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car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69680" y="8280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bus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69680" y="13512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plane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69680" y="19201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boat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69680" y="24839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door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/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gate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69680" y="30122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boarding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pass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69680" y="35354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ticket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69680" y="417293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passenger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69680" y="469615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Customs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69680" y="52269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seat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69680" y="575781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waiting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room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72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346165"/>
              </p:ext>
            </p:extLst>
          </p:nvPr>
        </p:nvGraphicFramePr>
        <p:xfrm>
          <a:off x="520697" y="330198"/>
          <a:ext cx="11341102" cy="6261104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834752"/>
                <a:gridCol w="2834752"/>
                <a:gridCol w="2835799"/>
                <a:gridCol w="2835799"/>
              </a:tblGrid>
              <a:tr h="15652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600" b="1" dirty="0" smtClean="0">
                          <a:solidFill>
                            <a:schemeClr val="accent6"/>
                          </a:solidFill>
                          <a:effectLst/>
                        </a:rPr>
                        <a:t>El cuarto</a:t>
                      </a:r>
                      <a:endParaRPr lang="en-US" sz="32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600" b="1">
                          <a:solidFill>
                            <a:schemeClr val="accent6"/>
                          </a:solidFill>
                          <a:effectLst/>
                        </a:rPr>
                        <a:t>El comedor</a:t>
                      </a:r>
                      <a:endParaRPr lang="en-US" sz="32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652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600" b="1" dirty="0">
                          <a:solidFill>
                            <a:schemeClr val="accent6"/>
                          </a:solidFill>
                          <a:effectLst/>
                        </a:rPr>
                        <a:t>La cocina</a:t>
                      </a:r>
                      <a:endParaRPr lang="en-US" sz="32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600" b="1">
                          <a:solidFill>
                            <a:schemeClr val="accent6"/>
                          </a:solidFill>
                          <a:effectLst/>
                        </a:rPr>
                        <a:t>La sala</a:t>
                      </a:r>
                      <a:endParaRPr lang="en-US" sz="32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652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600" b="1" dirty="0">
                          <a:solidFill>
                            <a:schemeClr val="accent6"/>
                          </a:solidFill>
                          <a:effectLst/>
                        </a:rPr>
                        <a:t>La habitación</a:t>
                      </a:r>
                      <a:endParaRPr lang="en-US" sz="32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600" b="1" dirty="0">
                          <a:solidFill>
                            <a:schemeClr val="accent6"/>
                          </a:solidFill>
                          <a:effectLst/>
                        </a:rPr>
                        <a:t>El sótano</a:t>
                      </a:r>
                      <a:endParaRPr lang="en-US" sz="32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652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600" b="1" dirty="0">
                          <a:solidFill>
                            <a:schemeClr val="accent6"/>
                          </a:solidFill>
                          <a:effectLst/>
                        </a:rPr>
                        <a:t>El dormitorio</a:t>
                      </a:r>
                      <a:endParaRPr lang="en-US" sz="32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solidFill>
                            <a:schemeClr val="accent6"/>
                          </a:solidFill>
                          <a:effectLst/>
                        </a:rPr>
                        <a:t>El cuarto de baño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21100" y="508000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room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1100" y="2057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err="1">
                <a:solidFill>
                  <a:schemeClr val="accent5"/>
                </a:solidFill>
              </a:rPr>
              <a:t>t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kitchen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21100" y="35179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bed</a:t>
            </a:r>
            <a:r>
              <a:rPr lang="es-ES_tradnl" sz="2800" b="1" dirty="0" err="1">
                <a:solidFill>
                  <a:schemeClr val="accent5"/>
                </a:solidFill>
              </a:rPr>
              <a:t>r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oom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13150" y="51943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bed</a:t>
            </a:r>
            <a:r>
              <a:rPr lang="es-ES_tradnl" sz="2800" b="1" dirty="0" err="1">
                <a:solidFill>
                  <a:schemeClr val="accent5"/>
                </a:solidFill>
              </a:rPr>
              <a:t>r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oom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0" y="508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err="1" smtClean="0">
                <a:solidFill>
                  <a:schemeClr val="accent5"/>
                </a:solidFill>
              </a:rPr>
              <a:t>The</a:t>
            </a:r>
            <a:r>
              <a:rPr lang="es-ES_tradnl" sz="2400" b="1" dirty="0" smtClean="0">
                <a:solidFill>
                  <a:schemeClr val="accent5"/>
                </a:solidFill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</a:rPr>
              <a:t>dining</a:t>
            </a:r>
            <a:r>
              <a:rPr lang="es-ES_tradnl" sz="2400" b="1" dirty="0" smtClean="0">
                <a:solidFill>
                  <a:schemeClr val="accent5"/>
                </a:solidFill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</a:rPr>
              <a:t>room</a:t>
            </a:r>
            <a:endParaRPr lang="en-US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0" y="20574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living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room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0" y="3692097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basement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0" y="5326794"/>
            <a:ext cx="264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2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200" b="1" dirty="0" err="1" smtClean="0">
                <a:solidFill>
                  <a:schemeClr val="accent5"/>
                </a:solidFill>
                <a:effectLst/>
              </a:rPr>
              <a:t>bathroom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7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679052"/>
              </p:ext>
            </p:extLst>
          </p:nvPr>
        </p:nvGraphicFramePr>
        <p:xfrm>
          <a:off x="198119" y="106678"/>
          <a:ext cx="11460480" cy="6446517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864591"/>
                <a:gridCol w="2864591"/>
                <a:gridCol w="2865649"/>
                <a:gridCol w="2865649"/>
              </a:tblGrid>
              <a:tr h="586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El equipaje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Viajar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6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Hacer un viaje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Tomar un vuelo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6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Hacer la maleta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Abordar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6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Desembarcar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Facturar el equipaje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6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Subir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bajar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6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Salir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Llegar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6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A tiempo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Tarde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6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Despegar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Aterrizar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6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Abrir la maleta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¿Adónde va Ud.?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6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¿A qué hora sale el vuelo?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chemeClr val="accent2"/>
                          </a:solidFill>
                          <a:effectLst/>
                        </a:rPr>
                        <a:t>¿Cuál es el número de vuelo?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6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Quiero comprar un boleto.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2"/>
                          </a:solidFill>
                          <a:effectLst/>
                        </a:rPr>
                        <a:t>Quiero reservar un asiento.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46120" y="1727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luggage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120" y="6959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take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a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trip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6120" y="1323270"/>
            <a:ext cx="295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5"/>
                </a:solidFill>
              </a:rPr>
              <a:t>To pack </a:t>
            </a:r>
            <a:r>
              <a:rPr lang="es-ES_tradnl" sz="2400" b="1" dirty="0" err="1" smtClean="0">
                <a:solidFill>
                  <a:schemeClr val="accent5"/>
                </a:solidFill>
              </a:rPr>
              <a:t>the</a:t>
            </a:r>
            <a:r>
              <a:rPr lang="es-ES_tradnl" sz="2400" b="1" dirty="0" smtClean="0">
                <a:solidFill>
                  <a:schemeClr val="accent5"/>
                </a:solidFill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</a:rPr>
              <a:t>suitcase</a:t>
            </a:r>
            <a:endParaRPr lang="en-US" sz="20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46120" y="1889045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disembark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6120" y="2493465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go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up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6120" y="3097885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leave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46120" y="3702305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On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time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46120" y="4225525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take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off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6120" y="4748745"/>
            <a:ext cx="295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To open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suitcase</a:t>
            </a:r>
            <a:endParaRPr lang="en-US" sz="20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46120" y="5271965"/>
            <a:ext cx="295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What</a:t>
            </a:r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 time </a:t>
            </a:r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does</a:t>
            </a:r>
            <a:endParaRPr lang="es-ES_tradnl" sz="2000" b="1" dirty="0" smtClean="0">
              <a:solidFill>
                <a:schemeClr val="accent5"/>
              </a:solidFill>
              <a:effectLst/>
            </a:endParaRPr>
          </a:p>
          <a:p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flight</a:t>
            </a:r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leave</a:t>
            </a:r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?</a:t>
            </a:r>
            <a:endParaRPr lang="en-US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46120" y="5972181"/>
            <a:ext cx="295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I </a:t>
            </a:r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want</a:t>
            </a:r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 to </a:t>
            </a:r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buy</a:t>
            </a:r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 a ticket.</a:t>
            </a:r>
            <a:endParaRPr lang="en-US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69680" y="1727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travel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69680" y="706675"/>
            <a:ext cx="295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take a flight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869680" y="1298425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board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69680" y="1889045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check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luggage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69680" y="2479665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go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down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69680" y="3016685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arrive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69680" y="3621105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late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69680" y="4225525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land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69680" y="4871855"/>
            <a:ext cx="295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Where</a:t>
            </a:r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 are </a:t>
            </a:r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you</a:t>
            </a:r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going</a:t>
            </a:r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?</a:t>
            </a:r>
            <a:endParaRPr lang="en-US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69680" y="5395075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What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is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flight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number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?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69680" y="5972181"/>
            <a:ext cx="295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I </a:t>
            </a:r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wan</a:t>
            </a:r>
            <a:r>
              <a:rPr lang="es-ES_tradnl" sz="2000" b="1" dirty="0" err="1" smtClean="0">
                <a:solidFill>
                  <a:schemeClr val="accent5"/>
                </a:solidFill>
              </a:rPr>
              <a:t>t</a:t>
            </a:r>
            <a:r>
              <a:rPr lang="es-ES_tradnl" sz="2000" b="1" dirty="0" smtClean="0">
                <a:solidFill>
                  <a:schemeClr val="accent5"/>
                </a:solidFill>
              </a:rPr>
              <a:t> to reserve a </a:t>
            </a:r>
            <a:r>
              <a:rPr lang="es-ES_tradnl" sz="2000" b="1" dirty="0" err="1" smtClean="0">
                <a:solidFill>
                  <a:schemeClr val="accent5"/>
                </a:solidFill>
              </a:rPr>
              <a:t>seat</a:t>
            </a:r>
            <a:r>
              <a:rPr lang="es-ES_tradnl" sz="2000" b="1" dirty="0" smtClean="0">
                <a:solidFill>
                  <a:schemeClr val="accent5"/>
                </a:solidFill>
              </a:rPr>
              <a:t>.</a:t>
            </a:r>
            <a:endParaRPr lang="en-US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59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781523"/>
              </p:ext>
            </p:extLst>
          </p:nvPr>
        </p:nvGraphicFramePr>
        <p:xfrm>
          <a:off x="274321" y="182878"/>
          <a:ext cx="11597638" cy="658368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898875"/>
                <a:gridCol w="2898875"/>
                <a:gridCol w="2899944"/>
                <a:gridCol w="2899944"/>
              </a:tblGrid>
              <a:tr h="406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2"/>
                          </a:solidFill>
                          <a:effectLst/>
                        </a:rPr>
                        <a:t>El cubierto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azúcar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6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2"/>
                          </a:solidFill>
                          <a:effectLst/>
                        </a:rPr>
                        <a:t>La botella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café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6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La copa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La crema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6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La cuchara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La cucharita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6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cuchillo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tenedor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6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La leche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mantel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6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La mantequilla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pan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6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La pimienta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La sal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6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platillo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plato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6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La servilleta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La taza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6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té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2"/>
                          </a:solidFill>
                          <a:effectLst/>
                        </a:rPr>
                        <a:t>El vaso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6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La comida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2"/>
                          </a:solidFill>
                          <a:effectLst/>
                        </a:rPr>
                        <a:t>El postre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6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El plato principal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2"/>
                          </a:solidFill>
                          <a:effectLst/>
                        </a:rPr>
                        <a:t>El entremés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6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Limpio(a)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2"/>
                          </a:solidFill>
                          <a:effectLst/>
                        </a:rPr>
                        <a:t>Sucio(a)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6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Limpiar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2"/>
                          </a:solidFill>
                          <a:effectLst/>
                        </a:rPr>
                        <a:t>poner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406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Poner la mesa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chemeClr val="accent2"/>
                          </a:solidFill>
                          <a:effectLst/>
                        </a:rPr>
                        <a:t>recoger/ quitar la mesa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41040" y="21844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place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setting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1040" y="58777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bottle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1040" y="957104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cup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41040" y="1326436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spoon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1040" y="1782406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knife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1040" y="2238376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milk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41040" y="2657278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butter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41040" y="308003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pepper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1040" y="344936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dish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/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saucer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41040" y="3818694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napkin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41040" y="4196678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tea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1040" y="469900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food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41040" y="506833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main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dish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41040" y="5423376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Clean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41040" y="580755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clean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41040" y="631444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set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table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32900" y="21939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sugar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32900" y="611664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coffee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32900" y="102850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cream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32900" y="1397834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teaspoon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32900" y="1827174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fork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31630" y="2256514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tablecloth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31630" y="2603858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bread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32900" y="3055186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salt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1630" y="3494964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plate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231630" y="3864296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cup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231630" y="429324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glass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232900" y="4722184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dessert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32900" y="506833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appetizer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31630" y="5520460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dirty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231630" y="5964922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put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/place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231630" y="6337388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clear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b="1" dirty="0" err="1" smtClean="0">
                <a:solidFill>
                  <a:schemeClr val="accent5"/>
                </a:solidFill>
                <a:effectLst/>
              </a:rPr>
              <a:t>table</a:t>
            </a:r>
            <a:endParaRPr lang="en-US" sz="16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24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855283"/>
              </p:ext>
            </p:extLst>
          </p:nvPr>
        </p:nvGraphicFramePr>
        <p:xfrm>
          <a:off x="575941" y="1425734"/>
          <a:ext cx="10869298" cy="4685505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5434649"/>
                <a:gridCol w="5434649"/>
              </a:tblGrid>
              <a:tr h="156183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accent2"/>
                          </a:solidFill>
                          <a:effectLst/>
                        </a:rPr>
                        <a:t>Yo</a:t>
                      </a:r>
                      <a:endParaRPr lang="en-US" sz="2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2"/>
                          </a:solidFill>
                          <a:effectLst/>
                        </a:rPr>
                        <a:t>Nosotros</a:t>
                      </a:r>
                      <a:endParaRPr lang="en-US" sz="24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6183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2"/>
                          </a:solidFill>
                          <a:effectLst/>
                        </a:rPr>
                        <a:t>Tú</a:t>
                      </a:r>
                      <a:endParaRPr lang="en-US" sz="24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6183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2"/>
                          </a:solidFill>
                          <a:effectLst/>
                        </a:rPr>
                        <a:t>Él, ella, Ud.</a:t>
                      </a:r>
                      <a:endParaRPr lang="en-US" sz="24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accent2"/>
                          </a:solidFill>
                          <a:effectLst/>
                        </a:rPr>
                        <a:t>Ellos</a:t>
                      </a:r>
                      <a:r>
                        <a:rPr lang="en-US" sz="2800" dirty="0">
                          <a:solidFill>
                            <a:schemeClr val="accent2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accent2"/>
                          </a:solidFill>
                          <a:effectLst/>
                        </a:rPr>
                        <a:t>ellas</a:t>
                      </a:r>
                      <a:r>
                        <a:rPr lang="en-US" sz="2800" dirty="0">
                          <a:solidFill>
                            <a:schemeClr val="accent2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accent2"/>
                          </a:solidFill>
                          <a:effectLst/>
                        </a:rPr>
                        <a:t>Uds</a:t>
                      </a:r>
                      <a:r>
                        <a:rPr lang="en-US" sz="2800" dirty="0">
                          <a:solidFill>
                            <a:schemeClr val="accent2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88669" y="589880"/>
            <a:ext cx="161208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Poner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put/place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7880" y="15290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pongo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87880" y="32816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pones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477267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pone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63840" y="15290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ponemos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03920" y="4695115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ponen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94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421826"/>
              </p:ext>
            </p:extLst>
          </p:nvPr>
        </p:nvGraphicFramePr>
        <p:xfrm>
          <a:off x="396235" y="320038"/>
          <a:ext cx="11231884" cy="614172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807452"/>
                <a:gridCol w="2807452"/>
                <a:gridCol w="2808490"/>
                <a:gridCol w="2808490"/>
              </a:tblGrid>
              <a:tr h="62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1"/>
                          </a:solidFill>
                          <a:effectLst/>
                        </a:rPr>
                        <a:t>A menudo</a:t>
                      </a:r>
                      <a:endParaRPr lang="en-US" sz="18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/>
                          </a:solidFill>
                          <a:effectLst/>
                        </a:rPr>
                        <a:t>A veces</a:t>
                      </a:r>
                      <a:endParaRPr lang="en-US" sz="18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1"/>
                          </a:solidFill>
                          <a:effectLst/>
                        </a:rPr>
                        <a:t>Una vez</a:t>
                      </a:r>
                      <a:endParaRPr lang="en-US" sz="18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/>
                          </a:solidFill>
                          <a:effectLst/>
                        </a:rPr>
                        <a:t>Dos veces</a:t>
                      </a:r>
                      <a:endParaRPr lang="en-US" sz="18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1"/>
                          </a:solidFill>
                          <a:effectLst/>
                        </a:rPr>
                        <a:t>Muchas veces</a:t>
                      </a:r>
                      <a:endParaRPr lang="en-US" sz="18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/>
                          </a:solidFill>
                          <a:effectLst/>
                        </a:rPr>
                        <a:t>Cada semana</a:t>
                      </a:r>
                      <a:endParaRPr lang="en-US" sz="18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98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1"/>
                          </a:solidFill>
                          <a:effectLst/>
                        </a:rPr>
                        <a:t>Durante el fin de semana</a:t>
                      </a:r>
                      <a:endParaRPr lang="en-US" sz="18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/>
                          </a:solidFill>
                          <a:effectLst/>
                        </a:rPr>
                        <a:t>Durante la semana</a:t>
                      </a:r>
                      <a:endParaRPr lang="en-US" sz="18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/>
                          </a:solidFill>
                          <a:effectLst/>
                        </a:rPr>
                        <a:t>El domingo</a:t>
                      </a:r>
                      <a:endParaRPr lang="en-US" sz="18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/>
                          </a:solidFill>
                          <a:effectLst/>
                        </a:rPr>
                        <a:t>Los domingos</a:t>
                      </a:r>
                      <a:endParaRPr lang="en-US" sz="18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/>
                          </a:solidFill>
                          <a:effectLst/>
                        </a:rPr>
                        <a:t>Nadie</a:t>
                      </a:r>
                      <a:endParaRPr lang="en-US" sz="18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/>
                          </a:solidFill>
                          <a:effectLst/>
                        </a:rPr>
                        <a:t>Alguien</a:t>
                      </a:r>
                      <a:endParaRPr lang="en-US" sz="18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/>
                          </a:solidFill>
                          <a:effectLst/>
                        </a:rPr>
                        <a:t>Nunca</a:t>
                      </a:r>
                      <a:endParaRPr lang="en-US" sz="18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1"/>
                          </a:solidFill>
                          <a:effectLst/>
                        </a:rPr>
                        <a:t>Siempre</a:t>
                      </a:r>
                      <a:endParaRPr lang="en-US" sz="18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/>
                          </a:solidFill>
                          <a:effectLst/>
                        </a:rPr>
                        <a:t>Todavía</a:t>
                      </a:r>
                      <a:endParaRPr lang="en-US" sz="18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1"/>
                          </a:solidFill>
                          <a:effectLst/>
                        </a:rPr>
                        <a:t>Todos los días</a:t>
                      </a:r>
                      <a:endParaRPr lang="en-US" sz="18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/>
                          </a:solidFill>
                          <a:effectLst/>
                        </a:rPr>
                        <a:t>Cada día</a:t>
                      </a:r>
                      <a:endParaRPr lang="en-US" sz="18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1"/>
                          </a:solidFill>
                          <a:effectLst/>
                        </a:rPr>
                        <a:t>Nada</a:t>
                      </a:r>
                      <a:endParaRPr lang="en-US" sz="18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/>
                          </a:solidFill>
                          <a:effectLst/>
                        </a:rPr>
                        <a:t>Algo</a:t>
                      </a:r>
                      <a:endParaRPr lang="en-US" sz="18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1"/>
                          </a:solidFill>
                          <a:effectLst/>
                        </a:rPr>
                        <a:t>Sólo cuando</a:t>
                      </a:r>
                      <a:endParaRPr lang="en-US" sz="18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0880" y="3403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often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0880" y="10109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One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time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0880" y="167132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Many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times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0880" y="2194540"/>
            <a:ext cx="295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During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weekend</a:t>
            </a:r>
            <a:endParaRPr lang="en-US" sz="20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0880" y="26835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</a:rPr>
              <a:t>Sunday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0880" y="332736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Nobody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0880" y="401437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never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0880" y="47013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Still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0880" y="5251935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Everyday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0880" y="580249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Something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54440" y="371137"/>
            <a:ext cx="295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At times/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sometimes</a:t>
            </a:r>
            <a:endParaRPr lang="en-US" sz="20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54440" y="1041697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Two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times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54440" y="1601369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Every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week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54440" y="2132985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During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week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54440" y="268354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</a:rPr>
              <a:t>Sundays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54440" y="3348572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Someone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54440" y="4028693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Always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54440" y="470138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Everyday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54440" y="5262075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Nothing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54440" y="582277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Only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when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65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933083"/>
              </p:ext>
            </p:extLst>
          </p:nvPr>
        </p:nvGraphicFramePr>
        <p:xfrm>
          <a:off x="215897" y="342898"/>
          <a:ext cx="11645902" cy="6311904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910938"/>
                <a:gridCol w="2910938"/>
                <a:gridCol w="2912013"/>
                <a:gridCol w="2912013"/>
              </a:tblGrid>
              <a:tr h="1577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solidFill>
                            <a:schemeClr val="accent6"/>
                          </a:solidFill>
                          <a:effectLst/>
                        </a:rPr>
                        <a:t>La calle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6"/>
                          </a:solidFill>
                          <a:effectLst/>
                        </a:rPr>
                        <a:t>La puerta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77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6"/>
                          </a:solidFill>
                          <a:effectLst/>
                        </a:rPr>
                        <a:t>La escalera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solidFill>
                            <a:schemeClr val="accent6"/>
                          </a:solidFill>
                          <a:effectLst/>
                        </a:rPr>
                        <a:t>El suelo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77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6"/>
                          </a:solidFill>
                          <a:effectLst/>
                        </a:rPr>
                        <a:t>El garaje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solidFill>
                            <a:schemeClr val="accent6"/>
                          </a:solidFill>
                          <a:effectLst/>
                        </a:rPr>
                        <a:t>El techo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77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solidFill>
                            <a:schemeClr val="accent6"/>
                          </a:solidFill>
                          <a:effectLst/>
                        </a:rPr>
                        <a:t>El jardín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solidFill>
                            <a:schemeClr val="accent6"/>
                          </a:solidFill>
                          <a:effectLst/>
                        </a:rPr>
                        <a:t>La ventana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2800" y="508000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street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2108200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stairs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3632200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garage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5156200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2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2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200" b="1" dirty="0" err="1" smtClean="0">
                <a:solidFill>
                  <a:schemeClr val="accent5"/>
                </a:solidFill>
                <a:effectLst/>
              </a:rPr>
              <a:t>garden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17000" y="508000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door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17000" y="2094131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floor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17000" y="3632200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roof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02700" y="5154831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window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2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50648"/>
              </p:ext>
            </p:extLst>
          </p:nvPr>
        </p:nvGraphicFramePr>
        <p:xfrm>
          <a:off x="177799" y="139698"/>
          <a:ext cx="11887200" cy="660400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971251"/>
                <a:gridCol w="2971251"/>
                <a:gridCol w="2972349"/>
                <a:gridCol w="2972349"/>
              </a:tblGrid>
              <a:tr h="825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La ducha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La lámpara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5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El espejo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 sillón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5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La bañera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 sofá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5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 inodoro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La televisión/el televisor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5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 congelador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La estufa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5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 fregadero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El horno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5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El microondas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La nevera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5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La cama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6"/>
                          </a:solidFill>
                          <a:effectLst/>
                        </a:rPr>
                        <a:t>La mesita</a:t>
                      </a:r>
                      <a:endParaRPr lang="en-US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2800" y="152400"/>
            <a:ext cx="2298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2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2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200" b="1" dirty="0" err="1" smtClean="0">
                <a:solidFill>
                  <a:schemeClr val="accent5"/>
                </a:solidFill>
                <a:effectLst/>
              </a:rPr>
              <a:t>shower</a:t>
            </a:r>
            <a:endParaRPr lang="en-US" sz="28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876300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mirror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1776056"/>
            <a:ext cx="255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bathtub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2561512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toilet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3461268"/>
            <a:ext cx="276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freezer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4246724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sink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5032180"/>
            <a:ext cx="276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microwave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79800" y="5956761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bed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69400" y="152400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lamp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69400" y="965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armchair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69400" y="1776055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sofa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69400" y="2610365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TV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69400" y="3461268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stove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69400" y="4257479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36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 oven</a:t>
            </a:r>
            <a:endParaRPr lang="en-US" sz="32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69400" y="5053690"/>
            <a:ext cx="261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refrigerator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69400" y="5904593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 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night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table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23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602152"/>
              </p:ext>
            </p:extLst>
          </p:nvPr>
        </p:nvGraphicFramePr>
        <p:xfrm>
          <a:off x="190497" y="228593"/>
          <a:ext cx="11861802" cy="6438906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964903"/>
                <a:gridCol w="2964903"/>
                <a:gridCol w="2965998"/>
                <a:gridCol w="2965998"/>
              </a:tblGrid>
              <a:tr h="71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Los padres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el/la niño(a)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 padre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El/la nieto(a)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La madre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el/la sobrino(a)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el/la abuelo(a)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El/la esposo(a)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El/la tío(a)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El/la padrastro(a)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El/la primo(a)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El/la hermanastro(a)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Los gemelos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El/la bebé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mayor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Los parientes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2"/>
                          </a:solidFill>
                          <a:effectLst/>
                        </a:rPr>
                        <a:t>menor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2"/>
                          </a:solidFill>
                          <a:effectLst/>
                        </a:rPr>
                        <a:t>La mascota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51200" y="292100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parents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51200" y="990600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father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51200" y="1689100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mother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8350" y="2425700"/>
            <a:ext cx="255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grandfather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08350" y="3124200"/>
            <a:ext cx="255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uncle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1200" y="3822700"/>
            <a:ext cx="255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cousin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1200" y="4572000"/>
            <a:ext cx="255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twins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51200" y="5321300"/>
            <a:ext cx="255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older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51200" y="5981700"/>
            <a:ext cx="255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younger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24950" y="292100"/>
            <a:ext cx="255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child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24950" y="1016000"/>
            <a:ext cx="255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grandchild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24950" y="1689100"/>
            <a:ext cx="255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nephew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24950" y="2438400"/>
            <a:ext cx="255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husband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53525" y="3124200"/>
            <a:ext cx="255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stepfather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53524" y="3810000"/>
            <a:ext cx="2847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stepbrother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24950" y="4572000"/>
            <a:ext cx="255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baby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53524" y="5321300"/>
            <a:ext cx="255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relatives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24950" y="5988050"/>
            <a:ext cx="255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pet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95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356659"/>
              </p:ext>
            </p:extLst>
          </p:nvPr>
        </p:nvGraphicFramePr>
        <p:xfrm>
          <a:off x="215897" y="177795"/>
          <a:ext cx="11734802" cy="6464304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933159"/>
                <a:gridCol w="2933159"/>
                <a:gridCol w="2934242"/>
                <a:gridCol w="2934242"/>
              </a:tblGrid>
              <a:tr h="718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rgbClr val="FF9933"/>
                          </a:solidFill>
                          <a:effectLst/>
                        </a:rPr>
                        <a:t>Los quehaceres</a:t>
                      </a:r>
                      <a:endParaRPr lang="en-US" sz="2000" b="1" dirty="0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Limpiar la cocina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8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Cortar el césped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Lavar los platos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8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Trabajar en el jardín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Cocinar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8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Hacer la cama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rgbClr val="FF9933"/>
                          </a:solidFill>
                          <a:effectLst/>
                        </a:rPr>
                        <a:t> </a:t>
                      </a:r>
                      <a:endParaRPr lang="en-US" sz="2000" b="1" dirty="0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Pasar la aspiradora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8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Poner la mesa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Barrer el suelo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8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Quitar la mesa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rgbClr val="FF9933"/>
                          </a:solidFill>
                          <a:effectLst/>
                        </a:rPr>
                        <a:t> </a:t>
                      </a:r>
                      <a:endParaRPr lang="en-US" sz="2000" b="1" dirty="0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Sacar la basura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8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Lavar la ropa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Planchar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8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Colgar la ropa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Regar las plantas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8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rgbClr val="FF9933"/>
                          </a:solidFill>
                          <a:effectLst/>
                        </a:rPr>
                        <a:t>Caminar con el perro</a:t>
                      </a:r>
                      <a:endParaRPr lang="en-US" sz="2000" b="1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rgbClr val="FF9933"/>
                          </a:solidFill>
                          <a:effectLst/>
                        </a:rPr>
                        <a:t> </a:t>
                      </a:r>
                      <a:endParaRPr lang="en-US" sz="2000" b="1" dirty="0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rgbClr val="FF9933"/>
                          </a:solidFill>
                          <a:effectLst/>
                        </a:rPr>
                        <a:t>Colgar la ropa</a:t>
                      </a:r>
                      <a:endParaRPr lang="en-US" sz="2000" b="1" dirty="0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62300" y="292100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chores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2300" y="977900"/>
            <a:ext cx="267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cut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lawn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62300" y="1757005"/>
            <a:ext cx="2679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work</a:t>
            </a:r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 in </a:t>
            </a:r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0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000" b="1" dirty="0" err="1" smtClean="0">
                <a:solidFill>
                  <a:schemeClr val="accent5"/>
                </a:solidFill>
                <a:effectLst/>
              </a:rPr>
              <a:t>garden</a:t>
            </a:r>
            <a:endParaRPr lang="en-US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62300" y="2413000"/>
            <a:ext cx="267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make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bed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2300" y="3098800"/>
            <a:ext cx="257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set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table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2300" y="3873500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clear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table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62300" y="4559300"/>
            <a:ext cx="284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wash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clothes</a:t>
            </a:r>
            <a:endParaRPr lang="en-US" sz="20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62300" y="5308600"/>
            <a:ext cx="322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hang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clothes</a:t>
            </a:r>
            <a:endParaRPr lang="en-US" sz="20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62300" y="5971520"/>
            <a:ext cx="267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walk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dog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78900" y="203200"/>
            <a:ext cx="293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clean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kitchen</a:t>
            </a:r>
            <a:endParaRPr lang="en-US" sz="20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78900" y="1005820"/>
            <a:ext cx="302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wash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dishes</a:t>
            </a:r>
            <a:endParaRPr lang="en-US" sz="20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93200" y="1633895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cook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93200" y="2413000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vacuum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18600" y="3169225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sweep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th</a:t>
            </a:r>
            <a:r>
              <a:rPr lang="es-ES_tradnl" sz="2400" b="1" dirty="0" err="1" smtClean="0">
                <a:solidFill>
                  <a:schemeClr val="accent5"/>
                </a:solidFill>
              </a:rPr>
              <a:t>e</a:t>
            </a:r>
            <a:r>
              <a:rPr lang="es-ES_tradnl" sz="2400" b="1" dirty="0" smtClean="0">
                <a:solidFill>
                  <a:schemeClr val="accent5"/>
                </a:solidFill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</a:rPr>
              <a:t>floor</a:t>
            </a:r>
            <a:endParaRPr lang="en-US" sz="20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67800" y="3858855"/>
            <a:ext cx="293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take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out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trash</a:t>
            </a:r>
            <a:endParaRPr lang="en-US" sz="20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67800" y="4561820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iron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67800" y="5277822"/>
            <a:ext cx="270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water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pants</a:t>
            </a:r>
            <a:endParaRPr lang="en-US" sz="20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67800" y="6022260"/>
            <a:ext cx="293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hang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the</a:t>
            </a:r>
            <a:r>
              <a:rPr lang="es-ES_tradnl" sz="24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400" b="1" dirty="0" err="1" smtClean="0">
                <a:solidFill>
                  <a:schemeClr val="accent5"/>
                </a:solidFill>
                <a:effectLst/>
              </a:rPr>
              <a:t>clothes</a:t>
            </a:r>
            <a:endParaRPr lang="en-US" sz="20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15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183623"/>
              </p:ext>
            </p:extLst>
          </p:nvPr>
        </p:nvGraphicFramePr>
        <p:xfrm>
          <a:off x="1269999" y="914399"/>
          <a:ext cx="9652000" cy="4826001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4826000"/>
                <a:gridCol w="4826000"/>
              </a:tblGrid>
              <a:tr h="160866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chemeClr val="accent2"/>
                          </a:solidFill>
                          <a:effectLst/>
                        </a:rPr>
                        <a:t>Yo</a:t>
                      </a:r>
                      <a:endParaRPr lang="en-US" sz="24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accent2"/>
                          </a:solidFill>
                          <a:effectLst/>
                        </a:rPr>
                        <a:t>Nosotros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0866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chemeClr val="accent2"/>
                          </a:solidFill>
                          <a:effectLst/>
                        </a:rPr>
                        <a:t>Tú</a:t>
                      </a:r>
                      <a:endParaRPr lang="en-US" sz="24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0866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accent2"/>
                          </a:solidFill>
                          <a:effectLst/>
                        </a:rPr>
                        <a:t>Él, ella, Ud.</a:t>
                      </a:r>
                      <a:endParaRPr lang="en-US" sz="24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chemeClr val="accent2"/>
                          </a:solidFill>
                          <a:effectLst/>
                        </a:rPr>
                        <a:t>Ellos</a:t>
                      </a:r>
                      <a:r>
                        <a:rPr lang="en-US" sz="2800" b="1" dirty="0">
                          <a:solidFill>
                            <a:schemeClr val="accent2"/>
                          </a:solidFill>
                          <a:effectLst/>
                        </a:rPr>
                        <a:t>, </a:t>
                      </a:r>
                      <a:r>
                        <a:rPr lang="en-US" sz="2800" b="1" dirty="0" err="1">
                          <a:solidFill>
                            <a:schemeClr val="accent2"/>
                          </a:solidFill>
                          <a:effectLst/>
                        </a:rPr>
                        <a:t>ellas</a:t>
                      </a:r>
                      <a:r>
                        <a:rPr lang="en-US" sz="2800" b="1" dirty="0">
                          <a:solidFill>
                            <a:schemeClr val="accent2"/>
                          </a:solidFill>
                          <a:effectLst/>
                        </a:rPr>
                        <a:t>, </a:t>
                      </a:r>
                      <a:r>
                        <a:rPr lang="en-US" sz="2800" b="1" dirty="0" err="1">
                          <a:solidFill>
                            <a:schemeClr val="accent2"/>
                          </a:solidFill>
                          <a:effectLst/>
                        </a:rPr>
                        <a:t>Uds</a:t>
                      </a:r>
                      <a:r>
                        <a:rPr lang="en-US" sz="2800" b="1" dirty="0">
                          <a:solidFill>
                            <a:schemeClr val="accent2"/>
                          </a:solidFill>
                          <a:effectLst/>
                        </a:rPr>
                        <a:t>.</a:t>
                      </a:r>
                      <a:endParaRPr lang="en-US" sz="24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0600" y="1181100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debo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0600" y="2870200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debes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4394200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debe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94600" y="1181100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debemos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43950" y="4394200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deben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53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63260"/>
              </p:ext>
            </p:extLst>
          </p:nvPr>
        </p:nvGraphicFramePr>
        <p:xfrm>
          <a:off x="1219199" y="1371599"/>
          <a:ext cx="9271000" cy="4241802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4635500"/>
                <a:gridCol w="4635500"/>
              </a:tblGrid>
              <a:tr h="141393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2"/>
                          </a:solidFill>
                          <a:effectLst/>
                        </a:rPr>
                        <a:t>Yo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2"/>
                          </a:solidFill>
                          <a:effectLst/>
                        </a:rPr>
                        <a:t>Nosotros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1393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2"/>
                          </a:solidFill>
                          <a:effectLst/>
                        </a:rPr>
                        <a:t>Tú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1393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2"/>
                          </a:solidFill>
                          <a:effectLst/>
                        </a:rPr>
                        <a:t>Él, ella, Ud.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accent2"/>
                          </a:solidFill>
                          <a:effectLst/>
                        </a:rPr>
                        <a:t>Ellos</a:t>
                      </a:r>
                      <a:r>
                        <a:rPr lang="en-US" sz="2400" b="1" dirty="0">
                          <a:solidFill>
                            <a:schemeClr val="accent2"/>
                          </a:solidFill>
                          <a:effectLst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accent2"/>
                          </a:solidFill>
                          <a:effectLst/>
                        </a:rPr>
                        <a:t>ellas</a:t>
                      </a:r>
                      <a:r>
                        <a:rPr lang="en-US" sz="2400" b="1" dirty="0">
                          <a:solidFill>
                            <a:schemeClr val="accent2"/>
                          </a:solidFill>
                          <a:effectLst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accent2"/>
                          </a:solidFill>
                          <a:effectLst/>
                        </a:rPr>
                        <a:t>Uds</a:t>
                      </a:r>
                      <a:r>
                        <a:rPr lang="en-US" sz="2400" b="1" dirty="0">
                          <a:solidFill>
                            <a:schemeClr val="accent2"/>
                          </a:solidFill>
                          <a:effectLst/>
                        </a:rPr>
                        <a:t>.</a:t>
                      </a:r>
                      <a:endParaRPr lang="en-US" sz="20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6300" y="1587500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tengo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6300" y="3060700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tienes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86100" y="4368800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tiene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96200" y="1543050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tenemos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80400" y="4362450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tienen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08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334873"/>
              </p:ext>
            </p:extLst>
          </p:nvPr>
        </p:nvGraphicFramePr>
        <p:xfrm>
          <a:off x="139699" y="279401"/>
          <a:ext cx="11163300" cy="5829299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790310"/>
                <a:gridCol w="2790310"/>
                <a:gridCol w="2791340"/>
                <a:gridCol w="2791340"/>
              </a:tblGrid>
              <a:tr h="8327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Tener _</a:t>
                      </a:r>
                      <a:r>
                        <a:rPr lang="es-ES_tradnl" sz="20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#_</a:t>
                      </a:r>
                      <a:r>
                        <a:rPr lang="es-ES_tradnl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años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Tener sed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27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Tener que + infinitive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Tener hambre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27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Tener ganas de + infinitive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Tener sueño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27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Tener calor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Tener prisa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27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Tener frío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Tener éxito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27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Tener suerte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Tener miedo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27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Tener razón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No tener razón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08300" y="3556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be (#)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years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old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8300" y="11684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have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to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8300" y="19812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feel</a:t>
            </a:r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like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8300" y="27940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be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hot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8300" y="36068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be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cold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8300" y="45339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be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lucky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8300" y="53467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be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right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47100" y="3556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be </a:t>
            </a:r>
            <a:r>
              <a:rPr lang="es-ES_tradnl" sz="2800" b="1" dirty="0" err="1" smtClean="0">
                <a:solidFill>
                  <a:schemeClr val="accent5"/>
                </a:solidFill>
              </a:rPr>
              <a:t>thirsty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47100" y="11557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be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hungry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47100" y="19812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be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sleepy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47100" y="28067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be in a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hurry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47100" y="36322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be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successful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47100" y="45339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be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scared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47100" y="5346700"/>
            <a:ext cx="295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/>
                </a:solidFill>
                <a:effectLst/>
              </a:rPr>
              <a:t>To be </a:t>
            </a:r>
            <a:r>
              <a:rPr lang="es-ES_tradnl" sz="2800" b="1" dirty="0" err="1" smtClean="0">
                <a:solidFill>
                  <a:schemeClr val="accent5"/>
                </a:solidFill>
                <a:effectLst/>
              </a:rPr>
              <a:t>wrong</a:t>
            </a:r>
            <a:endParaRPr lang="en-US" sz="2400" b="1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42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1655</Words>
  <Application>Microsoft Office PowerPoint</Application>
  <PresentationFormat>Widescreen</PresentationFormat>
  <Paragraphs>1123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Cold Spring Harbor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Sihksnel, Tricia</dc:creator>
  <cp:lastModifiedBy>Sihksnel, Tricia</cp:lastModifiedBy>
  <cp:revision>12</cp:revision>
  <dcterms:created xsi:type="dcterms:W3CDTF">2014-05-09T17:34:47Z</dcterms:created>
  <dcterms:modified xsi:type="dcterms:W3CDTF">2014-05-14T16:54:43Z</dcterms:modified>
</cp:coreProperties>
</file>