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61"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4B3BED-CB12-41C9-97CF-6937EF7D2B5B}" type="datetimeFigureOut">
              <a:rPr lang="en-US" smtClean="0"/>
              <a:t>3/19/2012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248C36-AD28-42FC-AA1A-97E22EADF42F}"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27B20A01-BE12-4B8A-AE2C-7B76F7E6BFEE}" type="slidenum">
              <a:rPr lang="en-US"/>
              <a:pPr/>
              <a:t>16</a:t>
            </a:fld>
            <a:endParaRPr lang="en-US"/>
          </a:p>
        </p:txBody>
      </p:sp>
      <p:sp>
        <p:nvSpPr>
          <p:cNvPr id="33795" name="Rectangle 2"/>
          <p:cNvSpPr>
            <a:spLocks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1DD225BD-88A6-43B8-A691-AF908C70EF0E}" type="slidenum">
              <a:rPr lang="en-US"/>
              <a:pPr/>
              <a:t>17</a:t>
            </a:fld>
            <a:endParaRPr lang="en-US"/>
          </a:p>
        </p:txBody>
      </p:sp>
      <p:sp>
        <p:nvSpPr>
          <p:cNvPr id="34819" name="Rectangle 2"/>
          <p:cNvSpPr>
            <a:spLocks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D7C84B21-CA4D-4304-80A6-9840BEE3EDFE}" type="slidenum">
              <a:rPr lang="en-US"/>
              <a:pPr/>
              <a:t>18</a:t>
            </a:fld>
            <a:endParaRPr lang="en-US"/>
          </a:p>
        </p:txBody>
      </p:sp>
      <p:sp>
        <p:nvSpPr>
          <p:cNvPr id="35843" name="Rectangle 2"/>
          <p:cNvSpPr>
            <a:spLocks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en-US" smtClean="0"/>
              <a:t>Notice that the function call is written Sum(score), not Sum(score()), and that</a:t>
            </a:r>
          </a:p>
          <a:p>
            <a:pPr eaLnBrk="1" hangingPunct="1"/>
            <a:r>
              <a:rPr lang="en-US" smtClean="0"/>
              <a:t>the parameter declaration is written </a:t>
            </a:r>
            <a:r>
              <a:rPr lang="en-US" b="1" smtClean="0">
                <a:latin typeface="Courier New" pitchFamily="49" charset="0"/>
              </a:rPr>
              <a:t>ByVal s() As Integer</a:t>
            </a:r>
            <a:r>
              <a:rPr lang="en-US" smtClean="0"/>
              <a:t>, not </a:t>
            </a:r>
            <a:r>
              <a:rPr lang="en-US" b="1" smtClean="0">
                <a:latin typeface="Courier New" pitchFamily="49" charset="0"/>
              </a:rPr>
              <a:t>ByVal s As Integer</a:t>
            </a:r>
            <a:r>
              <a:rPr lang="en-US" smtClean="0"/>
              <a:t>.</a:t>
            </a:r>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D091851-3C06-4926-9401-24FF238AD4B0}" type="datetimeFigureOut">
              <a:rPr lang="en-US" smtClean="0"/>
              <a:pPr/>
              <a:t>3/19/2012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B7FD408-019F-4EF5-A4E8-F60B021EDD07}"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091851-3C06-4926-9401-24FF238AD4B0}" type="datetimeFigureOut">
              <a:rPr lang="en-US" smtClean="0"/>
              <a:pPr/>
              <a:t>3/19/2012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FD408-019F-4EF5-A4E8-F60B021EDD0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091851-3C06-4926-9401-24FF238AD4B0}" type="datetimeFigureOut">
              <a:rPr lang="en-US" smtClean="0"/>
              <a:pPr/>
              <a:t>3/19/2012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FD408-019F-4EF5-A4E8-F60B021EDD0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D091851-3C06-4926-9401-24FF238AD4B0}" type="datetimeFigureOut">
              <a:rPr lang="en-US" smtClean="0"/>
              <a:pPr/>
              <a:t>3/19/2012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FD408-019F-4EF5-A4E8-F60B021EDD07}"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D091851-3C06-4926-9401-24FF238AD4B0}" type="datetimeFigureOut">
              <a:rPr lang="en-US" smtClean="0"/>
              <a:pPr/>
              <a:t>3/19/2012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B7FD408-019F-4EF5-A4E8-F60B021EDD0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D091851-3C06-4926-9401-24FF238AD4B0}" type="datetimeFigureOut">
              <a:rPr lang="en-US" smtClean="0"/>
              <a:pPr/>
              <a:t>3/19/2012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7FD408-019F-4EF5-A4E8-F60B021EDD07}"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D091851-3C06-4926-9401-24FF238AD4B0}" type="datetimeFigureOut">
              <a:rPr lang="en-US" smtClean="0"/>
              <a:pPr/>
              <a:t>3/19/2012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7FD408-019F-4EF5-A4E8-F60B021EDD07}"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091851-3C06-4926-9401-24FF238AD4B0}" type="datetimeFigureOut">
              <a:rPr lang="en-US" smtClean="0"/>
              <a:pPr/>
              <a:t>3/19/2012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7FD408-019F-4EF5-A4E8-F60B021EDD0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091851-3C06-4926-9401-24FF238AD4B0}" type="datetimeFigureOut">
              <a:rPr lang="en-US" smtClean="0"/>
              <a:pPr/>
              <a:t>3/19/2012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7FD408-019F-4EF5-A4E8-F60B021EDD0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D091851-3C06-4926-9401-24FF238AD4B0}" type="datetimeFigureOut">
              <a:rPr lang="en-US" smtClean="0"/>
              <a:pPr/>
              <a:t>3/19/2012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7FD408-019F-4EF5-A4E8-F60B021EDD07}"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D091851-3C06-4926-9401-24FF238AD4B0}" type="datetimeFigureOut">
              <a:rPr lang="en-US" smtClean="0"/>
              <a:pPr/>
              <a:t>3/19/2012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B7FD408-019F-4EF5-A4E8-F60B021EDD07}"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D091851-3C06-4926-9401-24FF238AD4B0}" type="datetimeFigureOut">
              <a:rPr lang="en-US" smtClean="0"/>
              <a:pPr/>
              <a:t>3/19/2012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B7FD408-019F-4EF5-A4E8-F60B021EDD0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ARRAYS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1150938" y="617538"/>
            <a:ext cx="7793037" cy="1143000"/>
          </a:xfrm>
        </p:spPr>
        <p:txBody>
          <a:bodyPr/>
          <a:lstStyle/>
          <a:p>
            <a:r>
              <a:rPr lang="en-US"/>
              <a:t>Example 1: Output</a:t>
            </a:r>
          </a:p>
        </p:txBody>
      </p:sp>
      <p:pic>
        <p:nvPicPr>
          <p:cNvPr id="8" name="Picture 5" descr="7-1-1R"/>
          <p:cNvPicPr>
            <a:picLocks noGrp="1" noChangeAspect="1" noChangeArrowheads="1"/>
          </p:cNvPicPr>
          <p:nvPr>
            <p:ph idx="1"/>
          </p:nvPr>
        </p:nvPicPr>
        <p:blipFill>
          <a:blip r:embed="rId2" cstate="print"/>
          <a:srcRect/>
          <a:stretch>
            <a:fillRect/>
          </a:stretch>
        </p:blipFill>
        <p:spPr>
          <a:xfrm>
            <a:off x="1447800" y="2667000"/>
            <a:ext cx="6172200" cy="2935288"/>
          </a:xfrm>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4800" y="304800"/>
            <a:ext cx="7772400" cy="715962"/>
          </a:xfrm>
        </p:spPr>
        <p:txBody>
          <a:bodyPr>
            <a:normAutofit fontScale="90000"/>
          </a:bodyPr>
          <a:lstStyle/>
          <a:p>
            <a:r>
              <a:rPr lang="en-US" dirty="0"/>
              <a:t>Initializing Arrays</a:t>
            </a:r>
          </a:p>
        </p:txBody>
      </p:sp>
      <p:sp>
        <p:nvSpPr>
          <p:cNvPr id="5" name="Rectangle 3"/>
          <p:cNvSpPr>
            <a:spLocks noGrp="1" noChangeArrowheads="1"/>
          </p:cNvSpPr>
          <p:nvPr>
            <p:ph sz="quarter" idx="1"/>
          </p:nvPr>
        </p:nvSpPr>
        <p:spPr>
          <a:xfrm>
            <a:off x="228600" y="1066800"/>
            <a:ext cx="8458200" cy="4953000"/>
          </a:xfrm>
        </p:spPr>
        <p:txBody>
          <a:bodyPr/>
          <a:lstStyle/>
          <a:p>
            <a:r>
              <a:rPr lang="en-US" sz="2800" dirty="0"/>
              <a:t>Arrays may be initialized when they are created:</a:t>
            </a:r>
          </a:p>
          <a:p>
            <a:pPr>
              <a:spcBef>
                <a:spcPct val="50000"/>
              </a:spcBef>
              <a:buFontTx/>
              <a:buNone/>
            </a:pPr>
            <a:r>
              <a:rPr lang="en-US" sz="2800" b="1" dirty="0">
                <a:solidFill>
                  <a:schemeClr val="folHlink"/>
                </a:solidFill>
                <a:latin typeface="Courier New" pitchFamily="49" charset="0"/>
              </a:rPr>
              <a:t>Dim</a:t>
            </a:r>
            <a:r>
              <a:rPr lang="en-US" sz="2800" b="1" dirty="0">
                <a:latin typeface="Courier New" pitchFamily="49" charset="0"/>
              </a:rPr>
              <a:t> </a:t>
            </a:r>
            <a:r>
              <a:rPr lang="en-US" sz="2800" b="1" i="1" dirty="0" err="1">
                <a:latin typeface="Courier New" pitchFamily="49" charset="0"/>
              </a:rPr>
              <a:t>arrayName</a:t>
            </a:r>
            <a:r>
              <a:rPr lang="en-US" sz="2800" b="1" dirty="0">
                <a:latin typeface="Courier New" pitchFamily="49" charset="0"/>
              </a:rPr>
              <a:t>() </a:t>
            </a:r>
            <a:r>
              <a:rPr lang="en-US" sz="2800" b="1" dirty="0">
                <a:solidFill>
                  <a:schemeClr val="folHlink"/>
                </a:solidFill>
                <a:latin typeface="Courier New" pitchFamily="49" charset="0"/>
              </a:rPr>
              <a:t>As </a:t>
            </a:r>
            <a:r>
              <a:rPr lang="en-US" sz="2800" b="1" i="1" dirty="0" err="1">
                <a:solidFill>
                  <a:schemeClr val="folHlink"/>
                </a:solidFill>
                <a:latin typeface="Courier New" pitchFamily="49" charset="0"/>
              </a:rPr>
              <a:t>varType</a:t>
            </a:r>
            <a:r>
              <a:rPr lang="en-US" sz="2800" b="1" i="1" dirty="0">
                <a:latin typeface="Courier New" pitchFamily="49" charset="0"/>
              </a:rPr>
              <a:t> </a:t>
            </a:r>
            <a:r>
              <a:rPr lang="en-US" sz="2800" b="1" dirty="0">
                <a:latin typeface="Courier New" pitchFamily="49" charset="0"/>
              </a:rPr>
              <a:t>= {</a:t>
            </a:r>
            <a:r>
              <a:rPr lang="en-US" sz="2800" b="1" i="1" dirty="0">
                <a:latin typeface="Courier New" pitchFamily="49" charset="0"/>
              </a:rPr>
              <a:t>value0</a:t>
            </a:r>
            <a:r>
              <a:rPr lang="en-US" sz="2800" b="1" dirty="0" smtClean="0">
                <a:latin typeface="Courier New" pitchFamily="49" charset="0"/>
              </a:rPr>
              <a:t>,_</a:t>
            </a:r>
            <a:r>
              <a:rPr lang="en-US" sz="2800" b="1" i="1" dirty="0" smtClean="0">
                <a:latin typeface="Courier New" pitchFamily="49" charset="0"/>
              </a:rPr>
              <a:t> </a:t>
            </a:r>
            <a:r>
              <a:rPr lang="en-US" sz="2800" b="1" i="1" dirty="0">
                <a:latin typeface="Courier New" pitchFamily="49" charset="0"/>
              </a:rPr>
              <a:t>value1</a:t>
            </a:r>
            <a:r>
              <a:rPr lang="en-US" sz="2800" b="1" dirty="0">
                <a:latin typeface="Courier New" pitchFamily="49" charset="0"/>
              </a:rPr>
              <a:t>, </a:t>
            </a:r>
            <a:r>
              <a:rPr lang="en-US" sz="2800" b="1" i="1" dirty="0">
                <a:latin typeface="Courier New" pitchFamily="49" charset="0"/>
              </a:rPr>
              <a:t>value2</a:t>
            </a:r>
            <a:r>
              <a:rPr lang="en-US" sz="2800" b="1" dirty="0">
                <a:latin typeface="Courier New" pitchFamily="49" charset="0"/>
              </a:rPr>
              <a:t>, ..., </a:t>
            </a:r>
            <a:r>
              <a:rPr lang="en-US" sz="2800" b="1" i="1" dirty="0" err="1">
                <a:latin typeface="Courier New" pitchFamily="49" charset="0"/>
              </a:rPr>
              <a:t>valueN</a:t>
            </a:r>
            <a:r>
              <a:rPr lang="en-US" sz="2800" b="1" dirty="0" smtClean="0">
                <a:latin typeface="Courier New" pitchFamily="49" charset="0"/>
              </a:rPr>
              <a:t>}</a:t>
            </a:r>
          </a:p>
          <a:p>
            <a:pPr>
              <a:spcBef>
                <a:spcPct val="50000"/>
              </a:spcBef>
              <a:buFontTx/>
              <a:buNone/>
            </a:pPr>
            <a:endParaRPr lang="en-US" sz="2800" b="1" dirty="0">
              <a:latin typeface="Courier New" pitchFamily="49" charset="0"/>
            </a:endParaRPr>
          </a:p>
          <a:p>
            <a:pPr>
              <a:spcBef>
                <a:spcPct val="50000"/>
              </a:spcBef>
            </a:pPr>
            <a:r>
              <a:rPr lang="en-US" sz="2800" dirty="0"/>
              <a:t>declares an array having upper bound </a:t>
            </a:r>
            <a:r>
              <a:rPr lang="en-US" sz="2800" i="1" dirty="0"/>
              <a:t>N </a:t>
            </a:r>
            <a:r>
              <a:rPr lang="en-US" sz="2800" dirty="0"/>
              <a:t>and assigns </a:t>
            </a:r>
            <a:r>
              <a:rPr lang="en-US" sz="2800" i="1" dirty="0"/>
              <a:t>value0 </a:t>
            </a:r>
            <a:r>
              <a:rPr lang="en-US" sz="2800" dirty="0"/>
              <a:t>to </a:t>
            </a:r>
            <a:r>
              <a:rPr lang="en-US" sz="2800" i="1" dirty="0" err="1"/>
              <a:t>arrayName</a:t>
            </a:r>
            <a:r>
              <a:rPr lang="en-US" sz="2800" dirty="0"/>
              <a:t>(0), </a:t>
            </a:r>
            <a:r>
              <a:rPr lang="en-US" sz="2800" i="1" dirty="0"/>
              <a:t>value1 </a:t>
            </a:r>
            <a:r>
              <a:rPr lang="en-US" sz="2800" dirty="0"/>
              <a:t>to </a:t>
            </a:r>
            <a:r>
              <a:rPr lang="en-US" sz="2800" i="1" dirty="0" err="1"/>
              <a:t>arrayName</a:t>
            </a:r>
            <a:r>
              <a:rPr lang="en-US" sz="2800" dirty="0"/>
              <a:t>(1), ..., and </a:t>
            </a:r>
            <a:r>
              <a:rPr lang="en-US" sz="2800" i="1" dirty="0" err="1"/>
              <a:t>valueN</a:t>
            </a:r>
            <a:r>
              <a:rPr lang="en-US" sz="2800" i="1" dirty="0"/>
              <a:t> </a:t>
            </a:r>
            <a:r>
              <a:rPr lang="en-US" sz="2800" dirty="0"/>
              <a:t>to </a:t>
            </a:r>
            <a:r>
              <a:rPr lang="en-US" sz="2800" i="1" dirty="0" err="1"/>
              <a:t>arrayName</a:t>
            </a:r>
            <a:r>
              <a:rPr lang="en-US" sz="2800" dirty="0"/>
              <a:t>(</a:t>
            </a:r>
            <a:r>
              <a:rPr lang="en-US" sz="2800" i="1" dirty="0"/>
              <a:t>N</a:t>
            </a:r>
            <a:r>
              <a:rPr lang="en-US" sz="2800"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447800"/>
            <a:ext cx="8458200" cy="5105400"/>
          </a:xfrm>
        </p:spPr>
        <p:txBody>
          <a:bodyPr>
            <a:normAutofit/>
          </a:bodyPr>
          <a:lstStyle/>
          <a:p>
            <a:pPr>
              <a:buFontTx/>
              <a:buNone/>
            </a:pPr>
            <a:r>
              <a:rPr lang="en-US" dirty="0" smtClean="0"/>
              <a:t>	The value of   </a:t>
            </a:r>
            <a:r>
              <a:rPr lang="en-US" sz="2400" b="1" i="1" dirty="0" err="1" smtClean="0">
                <a:latin typeface="Courier New" pitchFamily="49" charset="0"/>
              </a:rPr>
              <a:t>arrayName.</a:t>
            </a:r>
            <a:r>
              <a:rPr lang="en-US" sz="2400" b="1" dirty="0" err="1" smtClean="0">
                <a:latin typeface="Courier New" pitchFamily="49" charset="0"/>
              </a:rPr>
              <a:t>GetUpperBound</a:t>
            </a:r>
            <a:r>
              <a:rPr lang="en-US" sz="2400" b="1" dirty="0" smtClean="0">
                <a:latin typeface="Courier New" pitchFamily="49" charset="0"/>
              </a:rPr>
              <a:t>(0)</a:t>
            </a:r>
          </a:p>
          <a:p>
            <a:pPr>
              <a:spcBef>
                <a:spcPct val="50000"/>
              </a:spcBef>
              <a:buFontTx/>
              <a:buNone/>
            </a:pPr>
            <a:r>
              <a:rPr lang="en-US" dirty="0" smtClean="0"/>
              <a:t>		is the upper bound of </a:t>
            </a:r>
            <a:r>
              <a:rPr lang="en-US" i="1" dirty="0" err="1" smtClean="0"/>
              <a:t>arrayName</a:t>
            </a:r>
            <a:r>
              <a:rPr lang="en-US" dirty="0" smtClean="0"/>
              <a:t>().</a:t>
            </a:r>
          </a:p>
          <a:p>
            <a:pPr>
              <a:buFontTx/>
              <a:buNone/>
            </a:pPr>
            <a:endParaRPr lang="en-US" sz="2800" b="1" dirty="0" smtClean="0">
              <a:solidFill>
                <a:schemeClr val="folHlink"/>
              </a:solidFill>
              <a:latin typeface="Courier New" pitchFamily="49" charset="0"/>
            </a:endParaRPr>
          </a:p>
          <a:p>
            <a:pPr>
              <a:buFontTx/>
              <a:buNone/>
            </a:pPr>
            <a:r>
              <a:rPr lang="en-US" sz="2000" b="1" dirty="0" smtClean="0">
                <a:solidFill>
                  <a:schemeClr val="folHlink"/>
                </a:solidFill>
                <a:latin typeface="Courier New" pitchFamily="49" charset="0"/>
              </a:rPr>
              <a:t>Dim</a:t>
            </a:r>
            <a:r>
              <a:rPr lang="en-US" sz="2000" b="1" dirty="0" smtClean="0">
                <a:latin typeface="Courier New" pitchFamily="49" charset="0"/>
              </a:rPr>
              <a:t> </a:t>
            </a:r>
            <a:r>
              <a:rPr lang="en-US" sz="2000" b="1" dirty="0" err="1" smtClean="0">
                <a:latin typeface="Courier New" pitchFamily="49" charset="0"/>
              </a:rPr>
              <a:t>teamName</a:t>
            </a:r>
            <a:r>
              <a:rPr lang="en-US" sz="2000" b="1" dirty="0" smtClean="0">
                <a:latin typeface="Courier New" pitchFamily="49" charset="0"/>
              </a:rPr>
              <a:t>() </a:t>
            </a:r>
            <a:r>
              <a:rPr lang="en-US" sz="2000" b="1" dirty="0" smtClean="0">
                <a:solidFill>
                  <a:schemeClr val="folHlink"/>
                </a:solidFill>
                <a:latin typeface="Courier New" pitchFamily="49" charset="0"/>
              </a:rPr>
              <a:t>As String</a:t>
            </a:r>
            <a:r>
              <a:rPr lang="en-US" sz="2000" b="1" dirty="0" smtClean="0">
                <a:latin typeface="Courier New" pitchFamily="49" charset="0"/>
              </a:rPr>
              <a:t> = {</a:t>
            </a:r>
            <a:r>
              <a:rPr lang="en-US" sz="2000" b="1" dirty="0" smtClean="0">
                <a:solidFill>
                  <a:schemeClr val="hlink"/>
                </a:solidFill>
                <a:latin typeface="Courier New" pitchFamily="49" charset="0"/>
              </a:rPr>
              <a:t>"Packers"</a:t>
            </a:r>
            <a:r>
              <a:rPr lang="en-US" sz="2000" b="1" dirty="0" smtClean="0">
                <a:latin typeface="Courier New" pitchFamily="49" charset="0"/>
              </a:rPr>
              <a:t>, </a:t>
            </a:r>
            <a:r>
              <a:rPr lang="en-US" sz="2000" b="1" dirty="0" smtClean="0">
                <a:solidFill>
                  <a:schemeClr val="hlink"/>
                </a:solidFill>
                <a:latin typeface="Courier New" pitchFamily="49" charset="0"/>
              </a:rPr>
              <a:t>"Packers"</a:t>
            </a:r>
            <a:r>
              <a:rPr lang="en-US" sz="2000" b="1" dirty="0" smtClean="0">
                <a:latin typeface="Courier New" pitchFamily="49" charset="0"/>
              </a:rPr>
              <a:t>,_ 						</a:t>
            </a:r>
            <a:r>
              <a:rPr lang="en-US" sz="2000" b="1" dirty="0" smtClean="0">
                <a:solidFill>
                  <a:schemeClr val="hlink"/>
                </a:solidFill>
                <a:latin typeface="Courier New" pitchFamily="49" charset="0"/>
              </a:rPr>
              <a:t>"Jets"</a:t>
            </a:r>
            <a:r>
              <a:rPr lang="en-US" sz="2000" b="1" dirty="0" smtClean="0">
                <a:latin typeface="Courier New" pitchFamily="49" charset="0"/>
              </a:rPr>
              <a:t>, </a:t>
            </a:r>
            <a:r>
              <a:rPr lang="en-US" sz="2000" b="1" dirty="0" smtClean="0">
                <a:solidFill>
                  <a:schemeClr val="hlink"/>
                </a:solidFill>
                <a:latin typeface="Courier New" pitchFamily="49" charset="0"/>
              </a:rPr>
              <a:t>"Chiefs"</a:t>
            </a:r>
            <a:r>
              <a:rPr lang="en-US" sz="2000" b="1" dirty="0" smtClean="0">
                <a:latin typeface="Courier New" pitchFamily="49" charset="0"/>
              </a:rPr>
              <a:t>}</a:t>
            </a:r>
          </a:p>
          <a:p>
            <a:pPr>
              <a:buFontTx/>
              <a:buNone/>
            </a:pPr>
            <a:r>
              <a:rPr lang="en-US" sz="2000" b="1" dirty="0" err="1" smtClean="0">
                <a:latin typeface="Courier New" pitchFamily="49" charset="0"/>
              </a:rPr>
              <a:t>txtBox.Text</a:t>
            </a:r>
            <a:r>
              <a:rPr lang="en-US" sz="2000" b="1" dirty="0" smtClean="0">
                <a:latin typeface="Courier New" pitchFamily="49" charset="0"/>
              </a:rPr>
              <a:t> = </a:t>
            </a:r>
            <a:r>
              <a:rPr lang="en-US" sz="2000" b="1" dirty="0" err="1" smtClean="0">
                <a:solidFill>
                  <a:schemeClr val="folHlink"/>
                </a:solidFill>
                <a:latin typeface="Courier New" pitchFamily="49" charset="0"/>
              </a:rPr>
              <a:t>CStr</a:t>
            </a:r>
            <a:r>
              <a:rPr lang="en-US" sz="2000" b="1" dirty="0" smtClean="0">
                <a:latin typeface="Courier New" pitchFamily="49" charset="0"/>
              </a:rPr>
              <a:t>(</a:t>
            </a:r>
            <a:r>
              <a:rPr lang="en-US" sz="2000" b="1" dirty="0" err="1" smtClean="0">
                <a:latin typeface="Courier New" pitchFamily="49" charset="0"/>
              </a:rPr>
              <a:t>teamName.GetUpperBound</a:t>
            </a:r>
            <a:r>
              <a:rPr lang="en-US" sz="2000" b="1" dirty="0" smtClean="0">
                <a:latin typeface="Courier New" pitchFamily="49" charset="0"/>
              </a:rPr>
              <a:t>(0))</a:t>
            </a:r>
          </a:p>
          <a:p>
            <a:pPr>
              <a:buFontTx/>
              <a:buNone/>
            </a:pPr>
            <a:endParaRPr lang="en-US" sz="2800" b="1" dirty="0" smtClean="0">
              <a:latin typeface="Courier New" pitchFamily="49" charset="0"/>
            </a:endParaRPr>
          </a:p>
          <a:p>
            <a:pPr>
              <a:buFontTx/>
              <a:buNone/>
            </a:pPr>
            <a:r>
              <a:rPr lang="en-US" i="1" dirty="0" smtClean="0"/>
              <a:t>Output:</a:t>
            </a:r>
            <a:r>
              <a:rPr lang="en-US" sz="2800" b="1" dirty="0" smtClean="0">
                <a:latin typeface="Courier New" pitchFamily="49" charset="0"/>
              </a:rPr>
              <a:t>  3</a:t>
            </a:r>
            <a:endParaRPr lang="en-US" dirty="0"/>
          </a:p>
        </p:txBody>
      </p:sp>
      <p:sp>
        <p:nvSpPr>
          <p:cNvPr id="4" name="Rectangle 2"/>
          <p:cNvSpPr>
            <a:spLocks noGrp="1" noChangeArrowheads="1"/>
          </p:cNvSpPr>
          <p:nvPr>
            <p:ph type="title"/>
          </p:nvPr>
        </p:nvSpPr>
        <p:spPr/>
        <p:txBody>
          <a:bodyPr/>
          <a:lstStyle/>
          <a:p>
            <a:r>
              <a:rPr lang="en-US" dirty="0" err="1"/>
              <a:t>GetUpperBound</a:t>
            </a:r>
            <a:r>
              <a:rPr lang="en-US" dirty="0"/>
              <a:t> Method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990600"/>
            <a:ext cx="7772400" cy="5029200"/>
          </a:xfrm>
        </p:spPr>
        <p:txBody>
          <a:bodyPr/>
          <a:lstStyle/>
          <a:p>
            <a:pPr>
              <a:buFontTx/>
              <a:buNone/>
            </a:pPr>
            <a:r>
              <a:rPr lang="en-US" dirty="0" smtClean="0"/>
              <a:t>The size of an array may be changed after it has been created.</a:t>
            </a:r>
          </a:p>
          <a:p>
            <a:pPr>
              <a:buFontTx/>
              <a:buNone/>
            </a:pPr>
            <a:r>
              <a:rPr lang="en-US" sz="2400" b="1" dirty="0" smtClean="0">
                <a:solidFill>
                  <a:schemeClr val="accent1">
                    <a:lumMod val="75000"/>
                  </a:schemeClr>
                </a:solidFill>
                <a:latin typeface="Courier New" pitchFamily="49" charset="0"/>
              </a:rPr>
              <a:t>  </a:t>
            </a:r>
          </a:p>
          <a:p>
            <a:pPr>
              <a:buFontTx/>
              <a:buNone/>
            </a:pPr>
            <a:r>
              <a:rPr lang="en-US" sz="2400" b="1" dirty="0" smtClean="0">
                <a:solidFill>
                  <a:schemeClr val="accent1">
                    <a:lumMod val="75000"/>
                  </a:schemeClr>
                </a:solidFill>
                <a:latin typeface="Courier New" pitchFamily="49" charset="0"/>
              </a:rPr>
              <a:t>			 </a:t>
            </a:r>
            <a:r>
              <a:rPr lang="en-US" sz="2400" b="1" dirty="0" err="1" smtClean="0">
                <a:solidFill>
                  <a:schemeClr val="accent1">
                    <a:lumMod val="75000"/>
                  </a:schemeClr>
                </a:solidFill>
                <a:latin typeface="Courier New" pitchFamily="49" charset="0"/>
              </a:rPr>
              <a:t>ReDim</a:t>
            </a:r>
            <a:r>
              <a:rPr lang="en-US" sz="2400" b="1" dirty="0" smtClean="0">
                <a:solidFill>
                  <a:schemeClr val="accent1">
                    <a:lumMod val="75000"/>
                  </a:schemeClr>
                </a:solidFill>
                <a:latin typeface="Courier New" pitchFamily="49" charset="0"/>
              </a:rPr>
              <a:t> </a:t>
            </a:r>
            <a:r>
              <a:rPr lang="en-US" sz="2400" b="1" i="1" dirty="0" err="1" smtClean="0">
                <a:latin typeface="Courier New" pitchFamily="49" charset="0"/>
              </a:rPr>
              <a:t>arrayName</a:t>
            </a:r>
            <a:r>
              <a:rPr lang="en-US" sz="2400" b="1" dirty="0" smtClean="0">
                <a:latin typeface="Courier New" pitchFamily="49" charset="0"/>
              </a:rPr>
              <a:t>(</a:t>
            </a:r>
            <a:r>
              <a:rPr lang="en-US" sz="2400" b="1" i="1" dirty="0" smtClean="0">
                <a:latin typeface="Courier New" pitchFamily="49" charset="0"/>
              </a:rPr>
              <a:t>m</a:t>
            </a:r>
            <a:r>
              <a:rPr lang="en-US" sz="2400" b="1" dirty="0" smtClean="0">
                <a:latin typeface="Courier New" pitchFamily="49" charset="0"/>
              </a:rPr>
              <a:t>)</a:t>
            </a:r>
          </a:p>
          <a:p>
            <a:pPr>
              <a:buFontTx/>
              <a:buNone/>
            </a:pPr>
            <a:endParaRPr lang="en-US" dirty="0" smtClean="0"/>
          </a:p>
          <a:p>
            <a:pPr>
              <a:buFontTx/>
              <a:buNone/>
            </a:pPr>
            <a:r>
              <a:rPr lang="en-US" dirty="0" smtClean="0"/>
              <a:t>where </a:t>
            </a:r>
            <a:r>
              <a:rPr lang="en-US" i="1" dirty="0" err="1" smtClean="0"/>
              <a:t>arrayName</a:t>
            </a:r>
            <a:r>
              <a:rPr lang="en-US" i="1" dirty="0" smtClean="0"/>
              <a:t> </a:t>
            </a:r>
            <a:r>
              <a:rPr lang="en-US" dirty="0" smtClean="0"/>
              <a:t>is the name of the already declared array and</a:t>
            </a:r>
          </a:p>
          <a:p>
            <a:pPr>
              <a:buFontTx/>
              <a:buNone/>
            </a:pPr>
            <a:r>
              <a:rPr lang="en-US" i="1" dirty="0" smtClean="0"/>
              <a:t>m </a:t>
            </a:r>
            <a:r>
              <a:rPr lang="en-US" dirty="0" smtClean="0"/>
              <a:t>is an Integer literal, variable, or expression, changes the</a:t>
            </a:r>
          </a:p>
          <a:p>
            <a:pPr>
              <a:buFontTx/>
              <a:buNone/>
            </a:pPr>
            <a:r>
              <a:rPr lang="en-US" dirty="0" smtClean="0"/>
              <a:t>upper bound of the array to </a:t>
            </a:r>
            <a:r>
              <a:rPr lang="en-US" i="1" dirty="0" smtClean="0"/>
              <a:t>m</a:t>
            </a:r>
            <a:r>
              <a:rPr lang="en-US" dirty="0" smtClean="0"/>
              <a:t>.</a:t>
            </a:r>
          </a:p>
          <a:p>
            <a:pPr>
              <a:buNone/>
            </a:pPr>
            <a:endParaRPr lang="en-US" dirty="0"/>
          </a:p>
        </p:txBody>
      </p:sp>
      <p:sp>
        <p:nvSpPr>
          <p:cNvPr id="4" name="Rectangle 2"/>
          <p:cNvSpPr>
            <a:spLocks noGrp="1" noChangeArrowheads="1"/>
          </p:cNvSpPr>
          <p:nvPr>
            <p:ph type="title"/>
          </p:nvPr>
        </p:nvSpPr>
        <p:spPr>
          <a:xfrm>
            <a:off x="304800" y="228600"/>
            <a:ext cx="7772400" cy="715962"/>
          </a:xfrm>
        </p:spPr>
        <p:txBody>
          <a:bodyPr>
            <a:normAutofit fontScale="90000"/>
          </a:bodyPr>
          <a:lstStyle/>
          <a:p>
            <a:r>
              <a:rPr lang="en-US" dirty="0" err="1"/>
              <a:t>ReDim</a:t>
            </a:r>
            <a:r>
              <a:rPr lang="en-US" dirty="0"/>
              <a:t> Statement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28600" y="228600"/>
            <a:ext cx="8305800" cy="639762"/>
          </a:xfrm>
        </p:spPr>
        <p:txBody>
          <a:bodyPr>
            <a:normAutofit fontScale="90000"/>
          </a:bodyPr>
          <a:lstStyle/>
          <a:p>
            <a:r>
              <a:rPr lang="en-US" dirty="0"/>
              <a:t>Preserve Keyword</a:t>
            </a:r>
          </a:p>
        </p:txBody>
      </p:sp>
      <p:sp>
        <p:nvSpPr>
          <p:cNvPr id="5" name="Rectangle 3"/>
          <p:cNvSpPr>
            <a:spLocks noGrp="1" noChangeArrowheads="1"/>
          </p:cNvSpPr>
          <p:nvPr>
            <p:ph sz="quarter" idx="1"/>
          </p:nvPr>
        </p:nvSpPr>
        <p:spPr>
          <a:xfrm>
            <a:off x="457200" y="1447800"/>
            <a:ext cx="8229600" cy="4572000"/>
          </a:xfrm>
        </p:spPr>
        <p:txBody>
          <a:bodyPr/>
          <a:lstStyle/>
          <a:p>
            <a:pPr algn="ctr">
              <a:buFontTx/>
              <a:buNone/>
            </a:pPr>
            <a:r>
              <a:rPr lang="en-US" sz="2800" b="1" dirty="0">
                <a:latin typeface="Courier New" pitchFamily="49" charset="0"/>
              </a:rPr>
              <a:t> </a:t>
            </a:r>
            <a:r>
              <a:rPr lang="en-US" sz="2800" b="1" dirty="0" err="1" smtClean="0">
                <a:solidFill>
                  <a:schemeClr val="accent1">
                    <a:lumMod val="75000"/>
                  </a:schemeClr>
                </a:solidFill>
                <a:latin typeface="Courier New" pitchFamily="49" charset="0"/>
              </a:rPr>
              <a:t>ReDim</a:t>
            </a:r>
            <a:r>
              <a:rPr lang="en-US" sz="2800" b="1" dirty="0" smtClean="0">
                <a:latin typeface="Courier New" pitchFamily="49" charset="0"/>
              </a:rPr>
              <a:t> </a:t>
            </a:r>
            <a:r>
              <a:rPr lang="en-US" sz="2800" b="1" i="1" dirty="0" err="1">
                <a:latin typeface="Courier New" pitchFamily="49" charset="0"/>
              </a:rPr>
              <a:t>arrayName</a:t>
            </a:r>
            <a:r>
              <a:rPr lang="en-US" sz="2800" b="1" dirty="0">
                <a:latin typeface="Courier New" pitchFamily="49" charset="0"/>
              </a:rPr>
              <a:t>(</a:t>
            </a:r>
            <a:r>
              <a:rPr lang="en-US" sz="2800" b="1" i="1" dirty="0">
                <a:latin typeface="Courier New" pitchFamily="49" charset="0"/>
              </a:rPr>
              <a:t>m</a:t>
            </a:r>
            <a:r>
              <a:rPr lang="en-US" sz="2800" b="1" dirty="0">
                <a:latin typeface="Courier New" pitchFamily="49" charset="0"/>
              </a:rPr>
              <a:t>) </a:t>
            </a:r>
            <a:endParaRPr lang="en-US" sz="2800" b="1" dirty="0" smtClean="0">
              <a:latin typeface="Courier New" pitchFamily="49" charset="0"/>
            </a:endParaRPr>
          </a:p>
          <a:p>
            <a:pPr algn="ctr">
              <a:buFontTx/>
              <a:buNone/>
            </a:pPr>
            <a:r>
              <a:rPr lang="en-US" dirty="0" smtClean="0"/>
              <a:t>resets </a:t>
            </a:r>
            <a:r>
              <a:rPr lang="en-US" dirty="0"/>
              <a:t>all values to their default. This can be prevented with the keyword </a:t>
            </a:r>
            <a:r>
              <a:rPr lang="en-US" b="1" dirty="0"/>
              <a:t>Preserve</a:t>
            </a:r>
            <a:r>
              <a:rPr lang="en-US" dirty="0"/>
              <a:t>.</a:t>
            </a:r>
          </a:p>
          <a:p>
            <a:pPr algn="ctr">
              <a:spcBef>
                <a:spcPct val="50000"/>
              </a:spcBef>
              <a:buFontTx/>
              <a:buNone/>
            </a:pPr>
            <a:r>
              <a:rPr lang="en-US" b="1" dirty="0">
                <a:latin typeface="Courier New" pitchFamily="49" charset="0"/>
              </a:rPr>
              <a:t>  </a:t>
            </a:r>
            <a:endParaRPr lang="en-US" b="1" dirty="0" smtClean="0">
              <a:latin typeface="Courier New" pitchFamily="49" charset="0"/>
            </a:endParaRPr>
          </a:p>
          <a:p>
            <a:pPr algn="ctr">
              <a:spcBef>
                <a:spcPct val="50000"/>
              </a:spcBef>
              <a:buFontTx/>
              <a:buNone/>
            </a:pPr>
            <a:r>
              <a:rPr lang="en-US" sz="2800" b="1" dirty="0" err="1" smtClean="0">
                <a:solidFill>
                  <a:schemeClr val="accent1">
                    <a:lumMod val="75000"/>
                  </a:schemeClr>
                </a:solidFill>
                <a:latin typeface="Courier New" pitchFamily="49" charset="0"/>
              </a:rPr>
              <a:t>ReDim</a:t>
            </a:r>
            <a:r>
              <a:rPr lang="en-US" sz="2800" b="1" dirty="0" smtClean="0">
                <a:solidFill>
                  <a:schemeClr val="accent1">
                    <a:lumMod val="75000"/>
                  </a:schemeClr>
                </a:solidFill>
                <a:latin typeface="Courier New" pitchFamily="49" charset="0"/>
              </a:rPr>
              <a:t> </a:t>
            </a:r>
            <a:r>
              <a:rPr lang="en-US" sz="2800" b="1" dirty="0">
                <a:solidFill>
                  <a:schemeClr val="accent1">
                    <a:lumMod val="75000"/>
                  </a:schemeClr>
                </a:solidFill>
                <a:latin typeface="Courier New" pitchFamily="49" charset="0"/>
              </a:rPr>
              <a:t>Preserve </a:t>
            </a:r>
            <a:r>
              <a:rPr lang="en-US" sz="2800" b="1" i="1" dirty="0" err="1">
                <a:latin typeface="Courier New" pitchFamily="49" charset="0"/>
              </a:rPr>
              <a:t>arrayName</a:t>
            </a:r>
            <a:r>
              <a:rPr lang="en-US" sz="2800" b="1" dirty="0">
                <a:latin typeface="Courier New" pitchFamily="49" charset="0"/>
              </a:rPr>
              <a:t>(</a:t>
            </a:r>
            <a:r>
              <a:rPr lang="en-US" sz="2800" b="1" i="1" dirty="0">
                <a:latin typeface="Courier New" pitchFamily="49" charset="0"/>
              </a:rPr>
              <a:t>m</a:t>
            </a:r>
            <a:r>
              <a:rPr lang="en-US" sz="2800" b="1" dirty="0">
                <a:latin typeface="Courier New" pitchFamily="49" charset="0"/>
              </a:rPr>
              <a:t>)</a:t>
            </a:r>
          </a:p>
          <a:p>
            <a:pPr algn="ctr">
              <a:buFontTx/>
              <a:buNone/>
            </a:pPr>
            <a:r>
              <a:rPr lang="en-US" dirty="0"/>
              <a:t>resizes the array and retains as many</a:t>
            </a:r>
          </a:p>
          <a:p>
            <a:pPr algn="ctr">
              <a:buFontTx/>
              <a:buNone/>
            </a:pPr>
            <a:r>
              <a:rPr lang="en-US" dirty="0"/>
              <a:t>values as possible.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4800" y="228600"/>
            <a:ext cx="7772400" cy="792162"/>
          </a:xfrm>
        </p:spPr>
        <p:txBody>
          <a:bodyPr/>
          <a:lstStyle/>
          <a:p>
            <a:r>
              <a:rPr lang="en-US" dirty="0"/>
              <a:t>Out of Bounds Error</a:t>
            </a:r>
          </a:p>
        </p:txBody>
      </p:sp>
      <p:sp>
        <p:nvSpPr>
          <p:cNvPr id="5" name="Rectangle 3"/>
          <p:cNvSpPr txBox="1">
            <a:spLocks noChangeArrowheads="1"/>
          </p:cNvSpPr>
          <p:nvPr/>
        </p:nvSpPr>
        <p:spPr>
          <a:xfrm>
            <a:off x="381000" y="1219200"/>
            <a:ext cx="8382000" cy="1981200"/>
          </a:xfrm>
          <a:prstGeom prst="rect">
            <a:avLst/>
          </a:prstGeom>
        </p:spPr>
        <p:txBody>
          <a:bodyPr vert="horz">
            <a:normAutofit/>
          </a:bodyPr>
          <a:lstStyle/>
          <a:p>
            <a:pPr marL="274320" marR="0" lvl="0" indent="-274320" algn="l" defTabSz="914400" rtl="0" eaLnBrk="1" fontAlgn="auto" latinLnBrk="0" hangingPunct="1">
              <a:lnSpc>
                <a:spcPct val="80000"/>
              </a:lnSpc>
              <a:spcBef>
                <a:spcPts val="580"/>
              </a:spcBef>
              <a:spcAft>
                <a:spcPts val="0"/>
              </a:spcAft>
              <a:buClr>
                <a:schemeClr val="accent1"/>
              </a:buClr>
              <a:buSzPct val="85000"/>
              <a:buFontTx/>
              <a:buNone/>
              <a:tabLst/>
              <a:defRPr/>
            </a:pPr>
            <a:r>
              <a:rPr kumimoji="0" lang="en-US" sz="2400" b="0" i="0" u="none" strike="noStrike" kern="1200" cap="none" spc="0" normalizeH="0" baseline="0" noProof="0" smtClean="0">
                <a:ln>
                  <a:noFill/>
                </a:ln>
                <a:solidFill>
                  <a:schemeClr val="tx1"/>
                </a:solidFill>
                <a:effectLst/>
                <a:uLnTx/>
                <a:uFillTx/>
                <a:latin typeface="+mn-lt"/>
                <a:ea typeface="+mn-ea"/>
                <a:cs typeface="+mn-cs"/>
              </a:rPr>
              <a:t>The following code references an array element</a:t>
            </a:r>
          </a:p>
          <a:p>
            <a:pPr marL="274320" marR="0" lvl="0" indent="-274320" algn="l" defTabSz="914400" rtl="0" eaLnBrk="1" fontAlgn="auto" latinLnBrk="0" hangingPunct="1">
              <a:lnSpc>
                <a:spcPct val="80000"/>
              </a:lnSpc>
              <a:spcBef>
                <a:spcPts val="580"/>
              </a:spcBef>
              <a:spcAft>
                <a:spcPts val="0"/>
              </a:spcAft>
              <a:buClr>
                <a:schemeClr val="accent1"/>
              </a:buClr>
              <a:buSzPct val="85000"/>
              <a:buFontTx/>
              <a:buNone/>
              <a:tabLst/>
              <a:defRPr/>
            </a:pPr>
            <a:r>
              <a:rPr kumimoji="0" lang="en-US" sz="2400" b="0" i="0" u="none" strike="noStrike" kern="1200" cap="none" spc="0" normalizeH="0" baseline="0" noProof="0" smtClean="0">
                <a:ln>
                  <a:noFill/>
                </a:ln>
                <a:solidFill>
                  <a:schemeClr val="tx1"/>
                </a:solidFill>
                <a:effectLst/>
                <a:uLnTx/>
                <a:uFillTx/>
                <a:latin typeface="+mn-lt"/>
                <a:ea typeface="+mn-ea"/>
                <a:cs typeface="+mn-cs"/>
              </a:rPr>
              <a:t>that doesn't exist.  This will cause an error.</a:t>
            </a:r>
          </a:p>
          <a:p>
            <a:pPr marL="274320" marR="0" lvl="0" indent="-274320" algn="l" defTabSz="914400" rtl="0" eaLnBrk="1" fontAlgn="auto" latinLnBrk="0" hangingPunct="1">
              <a:lnSpc>
                <a:spcPct val="80000"/>
              </a:lnSpc>
              <a:spcBef>
                <a:spcPct val="50000"/>
              </a:spcBef>
              <a:spcAft>
                <a:spcPts val="0"/>
              </a:spcAft>
              <a:buClr>
                <a:schemeClr val="accent1"/>
              </a:buClr>
              <a:buSzPct val="85000"/>
              <a:buFontTx/>
              <a:buNone/>
              <a:tabLst/>
              <a:defRPr/>
            </a:pPr>
            <a:r>
              <a:rPr kumimoji="0" lang="en-US" sz="2400" b="1" i="0" u="none" strike="noStrike" kern="1200" cap="none" spc="0" normalizeH="0" baseline="0" noProof="0" smtClean="0">
                <a:ln>
                  <a:noFill/>
                </a:ln>
                <a:solidFill>
                  <a:schemeClr val="folHlink"/>
                </a:solidFill>
                <a:effectLst/>
                <a:uLnTx/>
                <a:uFillTx/>
                <a:latin typeface="Courier New" pitchFamily="49" charset="0"/>
                <a:ea typeface="+mn-ea"/>
                <a:cs typeface="+mn-cs"/>
              </a:rPr>
              <a:t>Dim</a:t>
            </a:r>
            <a:r>
              <a:rPr kumimoji="0" lang="en-US" sz="2400" b="1" i="0" u="none" strike="noStrike" kern="1200" cap="none" spc="0" normalizeH="0" baseline="0" noProof="0" smtClean="0">
                <a:ln>
                  <a:noFill/>
                </a:ln>
                <a:solidFill>
                  <a:schemeClr val="tx1"/>
                </a:solidFill>
                <a:effectLst/>
                <a:uLnTx/>
                <a:uFillTx/>
                <a:latin typeface="Courier New" pitchFamily="49" charset="0"/>
                <a:ea typeface="+mn-ea"/>
                <a:cs typeface="+mn-cs"/>
              </a:rPr>
              <a:t> trees() </a:t>
            </a:r>
            <a:r>
              <a:rPr kumimoji="0" lang="en-US" sz="2400" b="1" i="0" u="none" strike="noStrike" kern="1200" cap="none" spc="0" normalizeH="0" baseline="0" noProof="0" smtClean="0">
                <a:ln>
                  <a:noFill/>
                </a:ln>
                <a:solidFill>
                  <a:schemeClr val="folHlink"/>
                </a:solidFill>
                <a:effectLst/>
                <a:uLnTx/>
                <a:uFillTx/>
                <a:latin typeface="Courier New" pitchFamily="49" charset="0"/>
                <a:ea typeface="+mn-ea"/>
                <a:cs typeface="+mn-cs"/>
              </a:rPr>
              <a:t>As String</a:t>
            </a:r>
            <a:r>
              <a:rPr kumimoji="0" lang="en-US" sz="2400" b="1" i="0" u="none" strike="noStrike" kern="1200" cap="none" spc="0" normalizeH="0" baseline="0" noProof="0" smtClean="0">
                <a:ln>
                  <a:noFill/>
                </a:ln>
                <a:solidFill>
                  <a:schemeClr val="tx1"/>
                </a:solidFill>
                <a:effectLst/>
                <a:uLnTx/>
                <a:uFillTx/>
                <a:latin typeface="Courier New" pitchFamily="49" charset="0"/>
                <a:ea typeface="+mn-ea"/>
                <a:cs typeface="+mn-cs"/>
              </a:rPr>
              <a:t> = {</a:t>
            </a:r>
            <a:r>
              <a:rPr kumimoji="0" lang="en-US" sz="2400" b="1" i="0" u="none" strike="noStrike" kern="1200" cap="none" spc="0" normalizeH="0" baseline="0" noProof="0" smtClean="0">
                <a:ln>
                  <a:noFill/>
                </a:ln>
                <a:solidFill>
                  <a:schemeClr val="hlink"/>
                </a:solidFill>
                <a:effectLst/>
                <a:uLnTx/>
                <a:uFillTx/>
                <a:latin typeface="Courier New" pitchFamily="49" charset="0"/>
                <a:ea typeface="+mn-ea"/>
                <a:cs typeface="+mn-cs"/>
              </a:rPr>
              <a:t>"Sequoia"</a:t>
            </a:r>
            <a:r>
              <a:rPr kumimoji="0" lang="en-US" sz="2400" b="1" i="0" u="none" strike="noStrike" kern="1200" cap="none" spc="0" normalizeH="0" baseline="0" noProof="0" smtClean="0">
                <a:ln>
                  <a:noFill/>
                </a:ln>
                <a:solidFill>
                  <a:schemeClr val="tx1"/>
                </a:solidFill>
                <a:effectLst/>
                <a:uLnTx/>
                <a:uFillTx/>
                <a:latin typeface="Courier New" pitchFamily="49" charset="0"/>
                <a:ea typeface="+mn-ea"/>
                <a:cs typeface="+mn-cs"/>
              </a:rPr>
              <a:t>, _</a:t>
            </a:r>
          </a:p>
          <a:p>
            <a:pPr marL="274320" marR="0" lvl="0" indent="-274320" algn="l" defTabSz="914400" rtl="0" eaLnBrk="1" fontAlgn="auto" latinLnBrk="0" hangingPunct="1">
              <a:lnSpc>
                <a:spcPct val="80000"/>
              </a:lnSpc>
              <a:spcBef>
                <a:spcPts val="580"/>
              </a:spcBef>
              <a:spcAft>
                <a:spcPts val="0"/>
              </a:spcAft>
              <a:buClr>
                <a:schemeClr val="accent1"/>
              </a:buClr>
              <a:buSzPct val="85000"/>
              <a:buFontTx/>
              <a:buNone/>
              <a:tabLst/>
              <a:defRPr/>
            </a:pPr>
            <a:r>
              <a:rPr kumimoji="0" lang="en-US" sz="2400" b="1" i="0" u="none" strike="noStrike" kern="1200" cap="none" spc="0" normalizeH="0" baseline="0" noProof="0" smtClean="0">
                <a:ln>
                  <a:noFill/>
                </a:ln>
                <a:solidFill>
                  <a:schemeClr val="tx1"/>
                </a:solidFill>
                <a:effectLst/>
                <a:uLnTx/>
                <a:uFillTx/>
                <a:latin typeface="Courier New" pitchFamily="49" charset="0"/>
                <a:ea typeface="+mn-ea"/>
                <a:cs typeface="+mn-cs"/>
              </a:rPr>
              <a:t>                    </a:t>
            </a:r>
            <a:r>
              <a:rPr kumimoji="0" lang="en-US" sz="2400" b="1" i="0" u="none" strike="noStrike" kern="1200" cap="none" spc="0" normalizeH="0" baseline="0" noProof="0" smtClean="0">
                <a:ln>
                  <a:noFill/>
                </a:ln>
                <a:solidFill>
                  <a:schemeClr val="hlink"/>
                </a:solidFill>
                <a:effectLst/>
                <a:uLnTx/>
                <a:uFillTx/>
                <a:latin typeface="Courier New" pitchFamily="49" charset="0"/>
                <a:ea typeface="+mn-ea"/>
                <a:cs typeface="+mn-cs"/>
              </a:rPr>
              <a:t>"Redwood"</a:t>
            </a:r>
            <a:r>
              <a:rPr kumimoji="0" lang="en-US" sz="2400" b="1" i="0" u="none" strike="noStrike" kern="1200" cap="none" spc="0" normalizeH="0" baseline="0" noProof="0" smtClean="0">
                <a:ln>
                  <a:noFill/>
                </a:ln>
                <a:solidFill>
                  <a:schemeClr val="tx1"/>
                </a:solidFill>
                <a:effectLst/>
                <a:uLnTx/>
                <a:uFillTx/>
                <a:latin typeface="Courier New" pitchFamily="49" charset="0"/>
                <a:ea typeface="+mn-ea"/>
                <a:cs typeface="+mn-cs"/>
              </a:rPr>
              <a:t>, </a:t>
            </a:r>
            <a:r>
              <a:rPr kumimoji="0" lang="en-US" sz="2400" b="1" i="0" u="none" strike="noStrike" kern="1200" cap="none" spc="0" normalizeH="0" baseline="0" noProof="0" smtClean="0">
                <a:ln>
                  <a:noFill/>
                </a:ln>
                <a:solidFill>
                  <a:schemeClr val="hlink"/>
                </a:solidFill>
                <a:effectLst/>
                <a:uLnTx/>
                <a:uFillTx/>
                <a:latin typeface="Courier New" pitchFamily="49" charset="0"/>
                <a:ea typeface="+mn-ea"/>
                <a:cs typeface="+mn-cs"/>
              </a:rPr>
              <a:t>"Spruce"</a:t>
            </a:r>
            <a:r>
              <a:rPr kumimoji="0" lang="en-US" sz="2400" b="1" i="0" u="none" strike="noStrike" kern="1200" cap="none" spc="0" normalizeH="0" baseline="0" noProof="0" smtClean="0">
                <a:ln>
                  <a:noFill/>
                </a:ln>
                <a:solidFill>
                  <a:schemeClr val="tx1"/>
                </a:solidFill>
                <a:effectLst/>
                <a:uLnTx/>
                <a:uFillTx/>
                <a:latin typeface="Courier New" pitchFamily="49" charset="0"/>
                <a:ea typeface="+mn-ea"/>
                <a:cs typeface="+mn-cs"/>
              </a:rPr>
              <a:t>}</a:t>
            </a:r>
          </a:p>
          <a:p>
            <a:pPr marL="274320" marR="0" lvl="0" indent="-274320" algn="l" defTabSz="914400" rtl="0" eaLnBrk="1" fontAlgn="auto" latinLnBrk="0" hangingPunct="1">
              <a:lnSpc>
                <a:spcPct val="80000"/>
              </a:lnSpc>
              <a:spcBef>
                <a:spcPts val="580"/>
              </a:spcBef>
              <a:spcAft>
                <a:spcPts val="0"/>
              </a:spcAft>
              <a:buClr>
                <a:schemeClr val="accent1"/>
              </a:buClr>
              <a:buSzPct val="85000"/>
              <a:buFontTx/>
              <a:buNone/>
              <a:tabLst/>
              <a:defRPr/>
            </a:pPr>
            <a:r>
              <a:rPr kumimoji="0" lang="en-US" sz="2400" b="1" i="0" u="none" strike="noStrike" kern="1200" cap="none" spc="0" normalizeH="0" baseline="0" noProof="0" smtClean="0">
                <a:ln>
                  <a:noFill/>
                </a:ln>
                <a:solidFill>
                  <a:schemeClr val="tx1"/>
                </a:solidFill>
                <a:effectLst/>
                <a:uLnTx/>
                <a:uFillTx/>
                <a:latin typeface="Courier New" pitchFamily="49" charset="0"/>
                <a:ea typeface="+mn-ea"/>
                <a:cs typeface="+mn-cs"/>
              </a:rPr>
              <a:t>txtBox.Text = trees(5)</a:t>
            </a:r>
            <a:endParaRPr kumimoji="0" lang="en-US" sz="2400" b="1"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pic>
        <p:nvPicPr>
          <p:cNvPr id="6" name="Content Placeholder 5" descr="7-1-C1"/>
          <p:cNvPicPr>
            <a:picLocks noGrp="1" noChangeAspect="1" noChangeArrowheads="1"/>
          </p:cNvPicPr>
          <p:nvPr>
            <p:ph sz="half" idx="4294967295"/>
          </p:nvPr>
        </p:nvPicPr>
        <p:blipFill>
          <a:blip r:embed="rId2" cstate="print"/>
          <a:srcRect/>
          <a:stretch>
            <a:fillRect/>
          </a:stretch>
        </p:blipFill>
        <p:spPr>
          <a:xfrm>
            <a:off x="1752600" y="3657600"/>
            <a:ext cx="6019800" cy="2819400"/>
          </a:xfrm>
          <a:prstGeom prst="rect">
            <a:avLst/>
          </a:prstGeom>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2"/>
          </p:nvPr>
        </p:nvSpPr>
        <p:spPr>
          <a:noFill/>
        </p:spPr>
        <p:txBody>
          <a:bodyPr/>
          <a:lstStyle/>
          <a:p>
            <a:fld id="{FD6AA36C-20A9-4BDF-A246-F7F466A93AFD}" type="slidenum">
              <a:rPr lang="en-US"/>
              <a:pPr/>
              <a:t>16</a:t>
            </a:fld>
            <a:endParaRPr lang="en-US"/>
          </a:p>
        </p:txBody>
      </p:sp>
      <p:sp>
        <p:nvSpPr>
          <p:cNvPr id="15364" name="Rectangle 2"/>
          <p:cNvSpPr>
            <a:spLocks noGrp="1" noChangeArrowheads="1"/>
          </p:cNvSpPr>
          <p:nvPr>
            <p:ph type="title"/>
          </p:nvPr>
        </p:nvSpPr>
        <p:spPr/>
        <p:txBody>
          <a:bodyPr/>
          <a:lstStyle/>
          <a:p>
            <a:pPr eaLnBrk="1" hangingPunct="1"/>
            <a:r>
              <a:rPr lang="en-US" smtClean="0"/>
              <a:t>Passing Arrays to Procedures</a:t>
            </a:r>
          </a:p>
        </p:txBody>
      </p:sp>
      <p:sp>
        <p:nvSpPr>
          <p:cNvPr id="130051" name="Rectangle 3"/>
          <p:cNvSpPr>
            <a:spLocks noGrp="1" noChangeArrowheads="1"/>
          </p:cNvSpPr>
          <p:nvPr>
            <p:ph type="body" idx="1"/>
          </p:nvPr>
        </p:nvSpPr>
        <p:spPr>
          <a:xfrm>
            <a:off x="762000" y="1981200"/>
            <a:ext cx="7964488" cy="4151313"/>
          </a:xfrm>
        </p:spPr>
        <p:txBody>
          <a:bodyPr/>
          <a:lstStyle/>
          <a:p>
            <a:pPr eaLnBrk="1" hangingPunct="1"/>
            <a:r>
              <a:rPr lang="en-US" sz="2800" smtClean="0"/>
              <a:t>An array declared in a procedure is local to that procedure</a:t>
            </a:r>
          </a:p>
          <a:p>
            <a:pPr eaLnBrk="1" hangingPunct="1"/>
            <a:r>
              <a:rPr lang="en-US" sz="2800" smtClean="0"/>
              <a:t>An entire array can be passed to a Sub or Function procedure</a:t>
            </a:r>
          </a:p>
          <a:p>
            <a:pPr eaLnBrk="1" hangingPunct="1"/>
            <a:r>
              <a:rPr lang="en-US" sz="2800" smtClean="0"/>
              <a:t>The call statement uses the name of the array without parentheses.</a:t>
            </a:r>
          </a:p>
          <a:p>
            <a:pPr eaLnBrk="1" hangingPunct="1"/>
            <a:r>
              <a:rPr lang="en-US" sz="2800" smtClean="0"/>
              <a:t>The header of the Sub of Function procedure uses the name with empty set of parentheses.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00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00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00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00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Slide Number Placeholder 5"/>
          <p:cNvSpPr>
            <a:spLocks noGrp="1"/>
          </p:cNvSpPr>
          <p:nvPr>
            <p:ph type="sldNum" sz="quarter" idx="12"/>
          </p:nvPr>
        </p:nvSpPr>
        <p:spPr>
          <a:noFill/>
        </p:spPr>
        <p:txBody>
          <a:bodyPr/>
          <a:lstStyle/>
          <a:p>
            <a:fld id="{79BCB9BA-7C4D-4A3F-83A3-AF6728B55392}" type="slidenum">
              <a:rPr lang="en-US"/>
              <a:pPr/>
              <a:t>17</a:t>
            </a:fld>
            <a:endParaRPr lang="en-US"/>
          </a:p>
        </p:txBody>
      </p:sp>
      <p:sp>
        <p:nvSpPr>
          <p:cNvPr id="16388" name="Rectangle 2"/>
          <p:cNvSpPr>
            <a:spLocks noGrp="1" noChangeArrowheads="1"/>
          </p:cNvSpPr>
          <p:nvPr>
            <p:ph type="title"/>
          </p:nvPr>
        </p:nvSpPr>
        <p:spPr/>
        <p:txBody>
          <a:bodyPr/>
          <a:lstStyle/>
          <a:p>
            <a:pPr eaLnBrk="1" hangingPunct="1"/>
            <a:r>
              <a:rPr lang="en-US" smtClean="0"/>
              <a:t>Example 4</a:t>
            </a:r>
          </a:p>
        </p:txBody>
      </p:sp>
      <p:sp>
        <p:nvSpPr>
          <p:cNvPr id="16389" name="Rectangle 3"/>
          <p:cNvSpPr>
            <a:spLocks noGrp="1" noChangeArrowheads="1"/>
          </p:cNvSpPr>
          <p:nvPr>
            <p:ph type="body" idx="1"/>
          </p:nvPr>
        </p:nvSpPr>
        <p:spPr>
          <a:xfrm>
            <a:off x="609600" y="1981200"/>
            <a:ext cx="7964488" cy="4151313"/>
          </a:xfrm>
        </p:spPr>
        <p:txBody>
          <a:bodyPr/>
          <a:lstStyle/>
          <a:p>
            <a:pPr eaLnBrk="1" hangingPunct="1"/>
            <a:r>
              <a:rPr lang="en-US" smtClean="0"/>
              <a:t>This example uses a Function procedure to add up the numbers in an array. The GetUpperBound method is used to determine how many numbers are in the array.</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Slide Number Placeholder 5"/>
          <p:cNvSpPr>
            <a:spLocks noGrp="1"/>
          </p:cNvSpPr>
          <p:nvPr>
            <p:ph type="sldNum" sz="quarter" idx="12"/>
          </p:nvPr>
        </p:nvSpPr>
        <p:spPr>
          <a:noFill/>
        </p:spPr>
        <p:txBody>
          <a:bodyPr/>
          <a:lstStyle/>
          <a:p>
            <a:fld id="{28B627BD-2EAA-42B2-B8E7-21E2CFE5E64F}" type="slidenum">
              <a:rPr lang="en-US"/>
              <a:pPr/>
              <a:t>18</a:t>
            </a:fld>
            <a:endParaRPr lang="en-US"/>
          </a:p>
        </p:txBody>
      </p:sp>
      <p:sp>
        <p:nvSpPr>
          <p:cNvPr id="17412" name="Rectangle 2"/>
          <p:cNvSpPr>
            <a:spLocks noGrp="1" noChangeArrowheads="1"/>
          </p:cNvSpPr>
          <p:nvPr>
            <p:ph type="title"/>
          </p:nvPr>
        </p:nvSpPr>
        <p:spPr/>
        <p:txBody>
          <a:bodyPr/>
          <a:lstStyle/>
          <a:p>
            <a:pPr eaLnBrk="1" hangingPunct="1"/>
            <a:r>
              <a:rPr lang="en-US" smtClean="0"/>
              <a:t>Example 4</a:t>
            </a:r>
          </a:p>
        </p:txBody>
      </p:sp>
      <p:sp>
        <p:nvSpPr>
          <p:cNvPr id="17413" name="Rectangle 3"/>
          <p:cNvSpPr>
            <a:spLocks noGrp="1" noChangeArrowheads="1"/>
          </p:cNvSpPr>
          <p:nvPr>
            <p:ph type="body" idx="1"/>
          </p:nvPr>
        </p:nvSpPr>
        <p:spPr>
          <a:xfrm>
            <a:off x="457200" y="1981200"/>
            <a:ext cx="8497888" cy="4151313"/>
          </a:xfrm>
        </p:spPr>
        <p:txBody>
          <a:bodyPr>
            <a:normAutofit lnSpcReduction="10000"/>
          </a:bodyPr>
          <a:lstStyle/>
          <a:p>
            <a:pPr eaLnBrk="1" hangingPunct="1">
              <a:lnSpc>
                <a:spcPct val="90000"/>
              </a:lnSpc>
              <a:buFontTx/>
              <a:buNone/>
            </a:pPr>
            <a:r>
              <a:rPr lang="en-US" sz="1800" b="1" smtClean="0">
                <a:solidFill>
                  <a:schemeClr val="folHlink"/>
                </a:solidFill>
                <a:latin typeface="Courier New" pitchFamily="49" charset="0"/>
              </a:rPr>
              <a:t>Private Sub</a:t>
            </a:r>
            <a:r>
              <a:rPr lang="en-US" sz="1800" b="1" smtClean="0">
                <a:solidFill>
                  <a:srgbClr val="0073FF"/>
                </a:solidFill>
                <a:latin typeface="Courier New" pitchFamily="49" charset="0"/>
              </a:rPr>
              <a:t> </a:t>
            </a:r>
            <a:r>
              <a:rPr lang="en-US" sz="1800" b="1" smtClean="0">
                <a:solidFill>
                  <a:srgbClr val="000000"/>
                </a:solidFill>
                <a:latin typeface="Courier New" pitchFamily="49" charset="0"/>
              </a:rPr>
              <a:t>btnCompute_Click(</a:t>
            </a:r>
            <a:r>
              <a:rPr lang="en-US" sz="1800" b="1" smtClean="0">
                <a:solidFill>
                  <a:schemeClr val="folHlink"/>
                </a:solidFill>
                <a:latin typeface="Courier New" pitchFamily="49" charset="0"/>
              </a:rPr>
              <a:t>...</a:t>
            </a:r>
            <a:r>
              <a:rPr lang="en-US" sz="1800" b="1" smtClean="0">
                <a:solidFill>
                  <a:srgbClr val="000000"/>
                </a:solidFill>
                <a:latin typeface="Courier New" pitchFamily="49" charset="0"/>
              </a:rPr>
              <a:t>) </a:t>
            </a:r>
            <a:r>
              <a:rPr lang="en-US" sz="1800" b="1" smtClean="0">
                <a:solidFill>
                  <a:schemeClr val="folHlink"/>
                </a:solidFill>
                <a:latin typeface="Courier New" pitchFamily="49" charset="0"/>
              </a:rPr>
              <a:t>Handles</a:t>
            </a:r>
            <a:r>
              <a:rPr lang="en-US" sz="1800" b="1" smtClean="0">
                <a:solidFill>
                  <a:srgbClr val="0073FF"/>
                </a:solidFill>
                <a:latin typeface="Courier New" pitchFamily="49" charset="0"/>
              </a:rPr>
              <a:t> </a:t>
            </a:r>
            <a:r>
              <a:rPr lang="en-US" sz="1800" b="1" smtClean="0">
                <a:solidFill>
                  <a:srgbClr val="000000"/>
                </a:solidFill>
                <a:latin typeface="Courier New" pitchFamily="49" charset="0"/>
              </a:rPr>
              <a:t>btnCompute.Click</a:t>
            </a:r>
          </a:p>
          <a:p>
            <a:pPr eaLnBrk="1" hangingPunct="1">
              <a:lnSpc>
                <a:spcPct val="90000"/>
              </a:lnSpc>
              <a:buFontTx/>
              <a:buNone/>
            </a:pPr>
            <a:r>
              <a:rPr lang="en-US" sz="1800" b="1" smtClean="0">
                <a:solidFill>
                  <a:srgbClr val="0073FF"/>
                </a:solidFill>
                <a:latin typeface="Courier New" pitchFamily="49" charset="0"/>
              </a:rPr>
              <a:t>  </a:t>
            </a:r>
            <a:r>
              <a:rPr lang="en-US" sz="1800" b="1" smtClean="0">
                <a:solidFill>
                  <a:schemeClr val="folHlink"/>
                </a:solidFill>
                <a:latin typeface="Courier New" pitchFamily="49" charset="0"/>
              </a:rPr>
              <a:t>Dim</a:t>
            </a:r>
            <a:r>
              <a:rPr lang="en-US" sz="1800" b="1" smtClean="0">
                <a:solidFill>
                  <a:srgbClr val="0073FF"/>
                </a:solidFill>
                <a:latin typeface="Courier New" pitchFamily="49" charset="0"/>
              </a:rPr>
              <a:t> </a:t>
            </a:r>
            <a:r>
              <a:rPr lang="en-US" sz="1800" b="1" smtClean="0">
                <a:solidFill>
                  <a:srgbClr val="000000"/>
                </a:solidFill>
                <a:latin typeface="Courier New" pitchFamily="49" charset="0"/>
              </a:rPr>
              <a:t>score() </a:t>
            </a:r>
            <a:r>
              <a:rPr lang="en-US" sz="1800" b="1" smtClean="0">
                <a:solidFill>
                  <a:schemeClr val="folHlink"/>
                </a:solidFill>
                <a:latin typeface="Courier New" pitchFamily="49" charset="0"/>
              </a:rPr>
              <a:t>As Integer</a:t>
            </a:r>
            <a:r>
              <a:rPr lang="en-US" sz="1800" b="1" smtClean="0">
                <a:solidFill>
                  <a:srgbClr val="0073FF"/>
                </a:solidFill>
                <a:latin typeface="Courier New" pitchFamily="49" charset="0"/>
              </a:rPr>
              <a:t> </a:t>
            </a:r>
            <a:r>
              <a:rPr lang="en-US" sz="1800" b="1" smtClean="0">
                <a:solidFill>
                  <a:srgbClr val="000000"/>
                </a:solidFill>
                <a:latin typeface="Courier New" pitchFamily="49" charset="0"/>
              </a:rPr>
              <a:t>= {85, 92, 75, 68, 84, 86, _</a:t>
            </a:r>
          </a:p>
          <a:p>
            <a:pPr eaLnBrk="1" hangingPunct="1">
              <a:lnSpc>
                <a:spcPct val="90000"/>
              </a:lnSpc>
              <a:buFontTx/>
              <a:buNone/>
            </a:pPr>
            <a:r>
              <a:rPr lang="en-US" sz="1800" b="1" smtClean="0">
                <a:solidFill>
                  <a:srgbClr val="000000"/>
                </a:solidFill>
                <a:latin typeface="Courier New" pitchFamily="49" charset="0"/>
              </a:rPr>
              <a:t>                           94, 74, 79, 88}</a:t>
            </a:r>
          </a:p>
          <a:p>
            <a:pPr eaLnBrk="1" hangingPunct="1">
              <a:lnSpc>
                <a:spcPct val="90000"/>
              </a:lnSpc>
              <a:buFontTx/>
              <a:buNone/>
            </a:pPr>
            <a:r>
              <a:rPr lang="en-US" sz="1800" b="1" smtClean="0">
                <a:solidFill>
                  <a:srgbClr val="000000"/>
                </a:solidFill>
                <a:latin typeface="Courier New" pitchFamily="49" charset="0"/>
              </a:rPr>
              <a:t>  txtAverage.Text = </a:t>
            </a:r>
            <a:r>
              <a:rPr lang="en-US" sz="1800" b="1" smtClean="0">
                <a:solidFill>
                  <a:srgbClr val="0073FF"/>
                </a:solidFill>
                <a:latin typeface="Courier New" pitchFamily="49" charset="0"/>
              </a:rPr>
              <a:t>CStr</a:t>
            </a:r>
            <a:r>
              <a:rPr lang="en-US" sz="1800" b="1" smtClean="0">
                <a:solidFill>
                  <a:srgbClr val="000000"/>
                </a:solidFill>
                <a:latin typeface="Courier New" pitchFamily="49" charset="0"/>
              </a:rPr>
              <a:t>(Sum(score) / 10)</a:t>
            </a:r>
          </a:p>
          <a:p>
            <a:pPr eaLnBrk="1" hangingPunct="1">
              <a:lnSpc>
                <a:spcPct val="90000"/>
              </a:lnSpc>
              <a:buFontTx/>
              <a:buNone/>
            </a:pPr>
            <a:r>
              <a:rPr lang="en-US" sz="1800" b="1" smtClean="0">
                <a:solidFill>
                  <a:schemeClr val="folHlink"/>
                </a:solidFill>
                <a:latin typeface="Courier New" pitchFamily="49" charset="0"/>
              </a:rPr>
              <a:t>End Sub</a:t>
            </a:r>
          </a:p>
          <a:p>
            <a:pPr eaLnBrk="1" hangingPunct="1">
              <a:lnSpc>
                <a:spcPct val="90000"/>
              </a:lnSpc>
              <a:buFontTx/>
              <a:buNone/>
            </a:pPr>
            <a:endParaRPr lang="en-US" sz="1800" b="1" smtClean="0">
              <a:solidFill>
                <a:srgbClr val="0073FF"/>
              </a:solidFill>
              <a:latin typeface="Courier New" pitchFamily="49" charset="0"/>
            </a:endParaRPr>
          </a:p>
          <a:p>
            <a:pPr eaLnBrk="1" hangingPunct="1">
              <a:lnSpc>
                <a:spcPct val="90000"/>
              </a:lnSpc>
              <a:buFontTx/>
              <a:buNone/>
            </a:pPr>
            <a:r>
              <a:rPr lang="en-US" sz="1800" b="1" smtClean="0">
                <a:solidFill>
                  <a:schemeClr val="folHlink"/>
                </a:solidFill>
                <a:latin typeface="Courier New" pitchFamily="49" charset="0"/>
              </a:rPr>
              <a:t>Function</a:t>
            </a:r>
            <a:r>
              <a:rPr lang="en-US" sz="1800" b="1" smtClean="0">
                <a:solidFill>
                  <a:srgbClr val="0073FF"/>
                </a:solidFill>
                <a:latin typeface="Courier New" pitchFamily="49" charset="0"/>
              </a:rPr>
              <a:t> </a:t>
            </a:r>
            <a:r>
              <a:rPr lang="en-US" sz="1800" b="1" smtClean="0">
                <a:solidFill>
                  <a:srgbClr val="000000"/>
                </a:solidFill>
                <a:latin typeface="Courier New" pitchFamily="49" charset="0"/>
              </a:rPr>
              <a:t>Sum(</a:t>
            </a:r>
            <a:r>
              <a:rPr lang="en-US" sz="1800" b="1" smtClean="0">
                <a:solidFill>
                  <a:schemeClr val="folHlink"/>
                </a:solidFill>
                <a:latin typeface="Courier New" pitchFamily="49" charset="0"/>
              </a:rPr>
              <a:t>ByVal</a:t>
            </a:r>
            <a:r>
              <a:rPr lang="en-US" sz="1800" b="1" smtClean="0">
                <a:solidFill>
                  <a:srgbClr val="0073FF"/>
                </a:solidFill>
                <a:latin typeface="Courier New" pitchFamily="49" charset="0"/>
              </a:rPr>
              <a:t> </a:t>
            </a:r>
            <a:r>
              <a:rPr lang="en-US" sz="1800" b="1" smtClean="0">
                <a:solidFill>
                  <a:srgbClr val="000000"/>
                </a:solidFill>
                <a:latin typeface="Courier New" pitchFamily="49" charset="0"/>
              </a:rPr>
              <a:t>s() </a:t>
            </a:r>
            <a:r>
              <a:rPr lang="en-US" sz="1800" b="1" smtClean="0">
                <a:solidFill>
                  <a:schemeClr val="folHlink"/>
                </a:solidFill>
                <a:latin typeface="Courier New" pitchFamily="49" charset="0"/>
              </a:rPr>
              <a:t>As Integer</a:t>
            </a:r>
            <a:r>
              <a:rPr lang="en-US" sz="1800" b="1" smtClean="0">
                <a:solidFill>
                  <a:srgbClr val="000000"/>
                </a:solidFill>
                <a:latin typeface="Courier New" pitchFamily="49" charset="0"/>
              </a:rPr>
              <a:t>) </a:t>
            </a:r>
            <a:r>
              <a:rPr lang="en-US" sz="1800" b="1" smtClean="0">
                <a:solidFill>
                  <a:schemeClr val="folHlink"/>
                </a:solidFill>
                <a:latin typeface="Courier New" pitchFamily="49" charset="0"/>
              </a:rPr>
              <a:t>As Integer</a:t>
            </a:r>
          </a:p>
          <a:p>
            <a:pPr eaLnBrk="1" hangingPunct="1">
              <a:lnSpc>
                <a:spcPct val="90000"/>
              </a:lnSpc>
              <a:buFontTx/>
              <a:buNone/>
            </a:pPr>
            <a:r>
              <a:rPr lang="en-US" sz="1800" b="1" smtClean="0">
                <a:solidFill>
                  <a:srgbClr val="0073FF"/>
                </a:solidFill>
                <a:latin typeface="Courier New" pitchFamily="49" charset="0"/>
              </a:rPr>
              <a:t>  </a:t>
            </a:r>
            <a:r>
              <a:rPr lang="en-US" sz="1800" b="1" smtClean="0">
                <a:solidFill>
                  <a:schemeClr val="folHlink"/>
                </a:solidFill>
                <a:latin typeface="Courier New" pitchFamily="49" charset="0"/>
              </a:rPr>
              <a:t>Dim</a:t>
            </a:r>
            <a:r>
              <a:rPr lang="en-US" sz="1800" b="1" smtClean="0">
                <a:solidFill>
                  <a:srgbClr val="0073FF"/>
                </a:solidFill>
                <a:latin typeface="Courier New" pitchFamily="49" charset="0"/>
              </a:rPr>
              <a:t> </a:t>
            </a:r>
            <a:r>
              <a:rPr lang="en-US" sz="1800" b="1" smtClean="0">
                <a:solidFill>
                  <a:srgbClr val="000000"/>
                </a:solidFill>
                <a:latin typeface="Courier New" pitchFamily="49" charset="0"/>
              </a:rPr>
              <a:t>total </a:t>
            </a:r>
            <a:r>
              <a:rPr lang="en-US" sz="1800" b="1" smtClean="0">
                <a:solidFill>
                  <a:schemeClr val="folHlink"/>
                </a:solidFill>
                <a:latin typeface="Courier New" pitchFamily="49" charset="0"/>
              </a:rPr>
              <a:t>As Integer</a:t>
            </a:r>
            <a:r>
              <a:rPr lang="en-US" sz="1800" b="1" smtClean="0">
                <a:solidFill>
                  <a:srgbClr val="0073FF"/>
                </a:solidFill>
                <a:latin typeface="Courier New" pitchFamily="49" charset="0"/>
              </a:rPr>
              <a:t> </a:t>
            </a:r>
            <a:r>
              <a:rPr lang="en-US" sz="1800" b="1" smtClean="0">
                <a:latin typeface="Courier New" pitchFamily="49" charset="0"/>
              </a:rPr>
              <a:t>= 0</a:t>
            </a:r>
          </a:p>
          <a:p>
            <a:pPr eaLnBrk="1" hangingPunct="1">
              <a:lnSpc>
                <a:spcPct val="90000"/>
              </a:lnSpc>
              <a:buFontTx/>
              <a:buNone/>
            </a:pPr>
            <a:r>
              <a:rPr lang="en-US" sz="1800" b="1" smtClean="0">
                <a:solidFill>
                  <a:srgbClr val="0073FF"/>
                </a:solidFill>
                <a:latin typeface="Courier New" pitchFamily="49" charset="0"/>
              </a:rPr>
              <a:t>  </a:t>
            </a:r>
            <a:r>
              <a:rPr lang="en-US" sz="1800" b="1" smtClean="0">
                <a:solidFill>
                  <a:schemeClr val="folHlink"/>
                </a:solidFill>
                <a:latin typeface="Courier New" pitchFamily="49" charset="0"/>
              </a:rPr>
              <a:t>For</a:t>
            </a:r>
            <a:r>
              <a:rPr lang="en-US" sz="1800" b="1" smtClean="0">
                <a:solidFill>
                  <a:srgbClr val="0073FF"/>
                </a:solidFill>
                <a:latin typeface="Courier New" pitchFamily="49" charset="0"/>
              </a:rPr>
              <a:t> </a:t>
            </a:r>
            <a:r>
              <a:rPr lang="en-US" sz="1800" b="1" smtClean="0">
                <a:solidFill>
                  <a:srgbClr val="000000"/>
                </a:solidFill>
                <a:latin typeface="Courier New" pitchFamily="49" charset="0"/>
              </a:rPr>
              <a:t>index </a:t>
            </a:r>
            <a:r>
              <a:rPr lang="en-US" sz="1800" b="1" smtClean="0">
                <a:solidFill>
                  <a:schemeClr val="folHlink"/>
                </a:solidFill>
                <a:latin typeface="Courier New" pitchFamily="49" charset="0"/>
              </a:rPr>
              <a:t>As Integer</a:t>
            </a:r>
            <a:r>
              <a:rPr lang="en-US" sz="1800" b="1" smtClean="0">
                <a:solidFill>
                  <a:srgbClr val="000000"/>
                </a:solidFill>
                <a:latin typeface="Courier New" pitchFamily="49" charset="0"/>
              </a:rPr>
              <a:t> = 0 </a:t>
            </a:r>
            <a:r>
              <a:rPr lang="en-US" sz="1800" b="1" smtClean="0">
                <a:solidFill>
                  <a:schemeClr val="folHlink"/>
                </a:solidFill>
                <a:latin typeface="Courier New" pitchFamily="49" charset="0"/>
              </a:rPr>
              <a:t>To</a:t>
            </a:r>
            <a:r>
              <a:rPr lang="en-US" sz="1800" b="1" smtClean="0">
                <a:solidFill>
                  <a:srgbClr val="0073FF"/>
                </a:solidFill>
                <a:latin typeface="Courier New" pitchFamily="49" charset="0"/>
              </a:rPr>
              <a:t> </a:t>
            </a:r>
            <a:r>
              <a:rPr lang="en-US" sz="1800" b="1" smtClean="0">
                <a:solidFill>
                  <a:srgbClr val="000000"/>
                </a:solidFill>
                <a:latin typeface="Courier New" pitchFamily="49" charset="0"/>
              </a:rPr>
              <a:t>s.GetUpperBound(0) </a:t>
            </a:r>
            <a:endParaRPr lang="en-US" sz="1800" b="1" smtClean="0">
              <a:solidFill>
                <a:srgbClr val="33FF66"/>
              </a:solidFill>
              <a:latin typeface="Courier New" pitchFamily="49" charset="0"/>
            </a:endParaRPr>
          </a:p>
          <a:p>
            <a:pPr eaLnBrk="1" hangingPunct="1">
              <a:lnSpc>
                <a:spcPct val="90000"/>
              </a:lnSpc>
              <a:buFontTx/>
              <a:buNone/>
            </a:pPr>
            <a:r>
              <a:rPr lang="en-US" sz="1800" b="1" smtClean="0">
                <a:solidFill>
                  <a:srgbClr val="000000"/>
                </a:solidFill>
                <a:latin typeface="Courier New" pitchFamily="49" charset="0"/>
              </a:rPr>
              <a:t>    total += s(index) </a:t>
            </a:r>
            <a:endParaRPr lang="en-US" sz="1800" b="1" smtClean="0">
              <a:solidFill>
                <a:srgbClr val="33FF66"/>
              </a:solidFill>
              <a:latin typeface="Courier New" pitchFamily="49" charset="0"/>
            </a:endParaRPr>
          </a:p>
          <a:p>
            <a:pPr eaLnBrk="1" hangingPunct="1">
              <a:lnSpc>
                <a:spcPct val="90000"/>
              </a:lnSpc>
              <a:buFontTx/>
              <a:buNone/>
            </a:pPr>
            <a:r>
              <a:rPr lang="en-US" sz="1800" b="1" smtClean="0">
                <a:solidFill>
                  <a:srgbClr val="0073FF"/>
                </a:solidFill>
                <a:latin typeface="Courier New" pitchFamily="49" charset="0"/>
              </a:rPr>
              <a:t>  </a:t>
            </a:r>
            <a:r>
              <a:rPr lang="en-US" sz="1800" b="1" smtClean="0">
                <a:solidFill>
                  <a:schemeClr val="folHlink"/>
                </a:solidFill>
                <a:latin typeface="Courier New" pitchFamily="49" charset="0"/>
              </a:rPr>
              <a:t>Next</a:t>
            </a:r>
          </a:p>
          <a:p>
            <a:pPr eaLnBrk="1" hangingPunct="1">
              <a:lnSpc>
                <a:spcPct val="90000"/>
              </a:lnSpc>
              <a:buFontTx/>
              <a:buNone/>
            </a:pPr>
            <a:r>
              <a:rPr lang="en-US" sz="1800" b="1" smtClean="0">
                <a:solidFill>
                  <a:schemeClr val="folHlink"/>
                </a:solidFill>
                <a:latin typeface="Courier New" pitchFamily="49" charset="0"/>
              </a:rPr>
              <a:t>  Return</a:t>
            </a:r>
            <a:r>
              <a:rPr lang="en-US" sz="1800" b="1" smtClean="0">
                <a:solidFill>
                  <a:srgbClr val="0073FF"/>
                </a:solidFill>
                <a:latin typeface="Courier New" pitchFamily="49" charset="0"/>
              </a:rPr>
              <a:t> </a:t>
            </a:r>
            <a:r>
              <a:rPr lang="en-US" sz="1800" b="1" smtClean="0">
                <a:solidFill>
                  <a:srgbClr val="000000"/>
                </a:solidFill>
                <a:latin typeface="Courier New" pitchFamily="49" charset="0"/>
              </a:rPr>
              <a:t>total</a:t>
            </a:r>
          </a:p>
          <a:p>
            <a:pPr eaLnBrk="1" hangingPunct="1">
              <a:lnSpc>
                <a:spcPct val="90000"/>
              </a:lnSpc>
              <a:buFontTx/>
              <a:buNone/>
            </a:pPr>
            <a:r>
              <a:rPr lang="en-US" sz="1800" b="1" smtClean="0">
                <a:solidFill>
                  <a:schemeClr val="folHlink"/>
                </a:solidFill>
                <a:latin typeface="Courier New" pitchFamily="49" charset="0"/>
              </a:rPr>
              <a:t>End Function</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772400" cy="639762"/>
          </a:xfrm>
        </p:spPr>
        <p:txBody>
          <a:bodyPr>
            <a:normAutofit fontScale="90000"/>
          </a:bodyPr>
          <a:lstStyle/>
          <a:p>
            <a:r>
              <a:rPr lang="en-US" b="1" dirty="0" smtClean="0"/>
              <a:t>Do Now:</a:t>
            </a:r>
            <a:endParaRPr lang="en-US" b="1" dirty="0"/>
          </a:p>
        </p:txBody>
      </p:sp>
      <p:sp>
        <p:nvSpPr>
          <p:cNvPr id="3" name="Content Placeholder 2"/>
          <p:cNvSpPr>
            <a:spLocks noGrp="1"/>
          </p:cNvSpPr>
          <p:nvPr>
            <p:ph sz="quarter" idx="1"/>
          </p:nvPr>
        </p:nvSpPr>
        <p:spPr>
          <a:xfrm>
            <a:off x="304800" y="1295400"/>
            <a:ext cx="8382000" cy="5562600"/>
          </a:xfrm>
        </p:spPr>
        <p:txBody>
          <a:bodyPr>
            <a:normAutofit lnSpcReduction="10000"/>
          </a:bodyPr>
          <a:lstStyle/>
          <a:p>
            <a:pPr>
              <a:buNone/>
            </a:pPr>
            <a:r>
              <a:rPr lang="en-US" sz="3600" dirty="0" smtClean="0"/>
              <a:t>	</a:t>
            </a:r>
            <a:r>
              <a:rPr lang="en-US" sz="3600" dirty="0" smtClean="0">
                <a:latin typeface="Footlight MT Light" pitchFamily="18" charset="0"/>
              </a:rPr>
              <a:t>Write a program that reads in the grades from your last test.  The program should find the average of the grades and display the class average.  The program should then print the names of those students above the class average.  The program should ONLY read the file ONCE!!</a:t>
            </a:r>
          </a:p>
          <a:p>
            <a:pPr>
              <a:buNone/>
            </a:pPr>
            <a:r>
              <a:rPr lang="en-US" dirty="0" smtClean="0"/>
              <a:t>		*The text file is on my website under Arrays*</a:t>
            </a:r>
          </a:p>
          <a:p>
            <a:pPr>
              <a:lnSpc>
                <a:spcPct val="110000"/>
              </a:lnSpc>
              <a:spcBef>
                <a:spcPts val="0"/>
              </a:spcBef>
              <a:buNone/>
            </a:pPr>
            <a:r>
              <a:rPr lang="en-US" dirty="0" smtClean="0"/>
              <a:t>		</a:t>
            </a:r>
            <a:endParaRPr lang="en-US" sz="3000" dirty="0" smtClean="0"/>
          </a:p>
          <a:p>
            <a:pPr>
              <a:buNone/>
            </a:pPr>
            <a:r>
              <a:rPr lang="en-US" dirty="0" smtClean="0"/>
              <a:t>				</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762000"/>
          </a:xfrm>
        </p:spPr>
        <p:txBody>
          <a:bodyPr/>
          <a:lstStyle/>
          <a:p>
            <a:r>
              <a:rPr lang="en-US" dirty="0" smtClean="0"/>
              <a:t>Example Code</a:t>
            </a:r>
            <a:endParaRPr lang="en-US" dirty="0"/>
          </a:p>
        </p:txBody>
      </p:sp>
      <p:sp>
        <p:nvSpPr>
          <p:cNvPr id="3" name="Content Placeholder 2"/>
          <p:cNvSpPr>
            <a:spLocks noGrp="1"/>
          </p:cNvSpPr>
          <p:nvPr>
            <p:ph sz="quarter" idx="1"/>
          </p:nvPr>
        </p:nvSpPr>
        <p:spPr>
          <a:xfrm>
            <a:off x="152400" y="914400"/>
            <a:ext cx="8991600" cy="5562600"/>
          </a:xfrm>
        </p:spPr>
        <p:txBody>
          <a:bodyPr>
            <a:normAutofit/>
          </a:bodyPr>
          <a:lstStyle/>
          <a:p>
            <a:pPr>
              <a:lnSpc>
                <a:spcPct val="90000"/>
              </a:lnSpc>
              <a:buFontTx/>
              <a:buNone/>
            </a:pPr>
            <a:r>
              <a:rPr lang="en-US" sz="1800" b="1" dirty="0" smtClean="0">
                <a:latin typeface="Courier New" pitchFamily="49" charset="0"/>
              </a:rPr>
              <a:t>Private Sub </a:t>
            </a:r>
            <a:r>
              <a:rPr lang="en-US" sz="1800" b="1" dirty="0" err="1" smtClean="0">
                <a:latin typeface="Courier New" pitchFamily="49" charset="0"/>
              </a:rPr>
              <a:t>btnDisplay_Click</a:t>
            </a:r>
            <a:r>
              <a:rPr lang="en-US" sz="1800" b="1" dirty="0" smtClean="0">
                <a:latin typeface="Courier New" pitchFamily="49" charset="0"/>
              </a:rPr>
              <a:t>(...) Handles </a:t>
            </a:r>
            <a:r>
              <a:rPr lang="en-US" sz="1800" b="1" dirty="0" err="1" smtClean="0">
                <a:latin typeface="Courier New" pitchFamily="49" charset="0"/>
              </a:rPr>
              <a:t>btnDisplay.Click</a:t>
            </a:r>
            <a:r>
              <a:rPr lang="en-US" sz="2400" b="1" dirty="0" smtClean="0">
                <a:latin typeface="Courier New" pitchFamily="49" charset="0"/>
              </a:rPr>
              <a:t/>
            </a:r>
            <a:br>
              <a:rPr lang="en-US" sz="2400" b="1" dirty="0" smtClean="0">
                <a:latin typeface="Courier New" pitchFamily="49" charset="0"/>
              </a:rPr>
            </a:br>
            <a:endParaRPr lang="en-US" sz="2400" b="1" dirty="0" smtClean="0">
              <a:latin typeface="Courier New" pitchFamily="49" charset="0"/>
            </a:endParaRPr>
          </a:p>
          <a:p>
            <a:pPr>
              <a:lnSpc>
                <a:spcPct val="90000"/>
              </a:lnSpc>
              <a:buFontTx/>
              <a:buNone/>
            </a:pPr>
            <a:r>
              <a:rPr lang="en-US" sz="2400" b="1" dirty="0" smtClean="0">
                <a:latin typeface="Courier New" pitchFamily="49" charset="0"/>
              </a:rPr>
              <a:t>	Dim student1 As String, score1 As Double</a:t>
            </a:r>
            <a:br>
              <a:rPr lang="en-US" sz="2400" b="1" dirty="0" smtClean="0">
                <a:latin typeface="Courier New" pitchFamily="49" charset="0"/>
              </a:rPr>
            </a:br>
            <a:r>
              <a:rPr lang="en-US" sz="2400" b="1" dirty="0" smtClean="0">
                <a:latin typeface="Courier New" pitchFamily="49" charset="0"/>
              </a:rPr>
              <a:t>Dim student2 As String, score2 As Double</a:t>
            </a:r>
            <a:br>
              <a:rPr lang="en-US" sz="2400" b="1" dirty="0" smtClean="0">
                <a:latin typeface="Courier New" pitchFamily="49" charset="0"/>
              </a:rPr>
            </a:br>
            <a:r>
              <a:rPr lang="en-US" sz="2400" b="1" dirty="0" smtClean="0">
                <a:latin typeface="Courier New" pitchFamily="49" charset="0"/>
              </a:rPr>
              <a:t>Dim student3 As String, score3 As Double</a:t>
            </a:r>
          </a:p>
          <a:p>
            <a:pPr>
              <a:lnSpc>
                <a:spcPct val="90000"/>
              </a:lnSpc>
              <a:buFontTx/>
              <a:buNone/>
            </a:pPr>
            <a:r>
              <a:rPr lang="en-US" sz="2400" b="1" dirty="0" smtClean="0">
                <a:latin typeface="Courier New" pitchFamily="49" charset="0"/>
              </a:rPr>
              <a:t>		. . .</a:t>
            </a:r>
          </a:p>
          <a:p>
            <a:pPr>
              <a:lnSpc>
                <a:spcPct val="90000"/>
              </a:lnSpc>
              <a:buFontTx/>
              <a:buNone/>
            </a:pPr>
            <a:r>
              <a:rPr lang="en-US" sz="2400" b="1" dirty="0" smtClean="0">
                <a:latin typeface="Courier New" pitchFamily="49" charset="0"/>
              </a:rPr>
              <a:t>	Dim student10 As String, score10 As Double</a:t>
            </a:r>
          </a:p>
          <a:p>
            <a:pPr>
              <a:lnSpc>
                <a:spcPct val="90000"/>
              </a:lnSpc>
              <a:buFontTx/>
              <a:buNone/>
            </a:pPr>
            <a:r>
              <a:rPr lang="en-US" sz="2400" b="1" dirty="0" smtClean="0">
                <a:latin typeface="Courier New" pitchFamily="49" charset="0"/>
              </a:rPr>
              <a:t>	</a:t>
            </a:r>
            <a:r>
              <a:rPr lang="en-US" sz="1800" b="1" dirty="0" smtClean="0">
                <a:latin typeface="Courier New" pitchFamily="49" charset="0"/>
              </a:rPr>
              <a:t>Dim </a:t>
            </a:r>
            <a:r>
              <a:rPr lang="en-US" sz="1800" b="1" dirty="0" err="1" smtClean="0">
                <a:latin typeface="Courier New" pitchFamily="49" charset="0"/>
              </a:rPr>
              <a:t>sr</a:t>
            </a:r>
            <a:r>
              <a:rPr lang="en-US" sz="1800" b="1" dirty="0" smtClean="0">
                <a:latin typeface="Courier New" pitchFamily="49" charset="0"/>
              </a:rPr>
              <a:t> as </a:t>
            </a:r>
            <a:r>
              <a:rPr lang="en-US" sz="1800" b="1" dirty="0" err="1" smtClean="0">
                <a:latin typeface="Courier New" pitchFamily="49" charset="0"/>
              </a:rPr>
              <a:t>IO.Streamreader</a:t>
            </a:r>
            <a:r>
              <a:rPr lang="en-US" sz="1800" b="1" dirty="0" smtClean="0">
                <a:latin typeface="Courier New" pitchFamily="49" charset="0"/>
              </a:rPr>
              <a:t>=</a:t>
            </a:r>
            <a:r>
              <a:rPr lang="en-US" sz="1800" b="1" dirty="0" err="1" smtClean="0">
                <a:latin typeface="Courier New" pitchFamily="49" charset="0"/>
              </a:rPr>
              <a:t>IO.File.OpenText</a:t>
            </a:r>
            <a:r>
              <a:rPr lang="en-US" sz="1800" b="1" dirty="0" smtClean="0">
                <a:latin typeface="Courier New" pitchFamily="49" charset="0"/>
              </a:rPr>
              <a:t>(“grades.TXT”)</a:t>
            </a:r>
          </a:p>
          <a:p>
            <a:pPr>
              <a:lnSpc>
                <a:spcPct val="90000"/>
              </a:lnSpc>
              <a:buFontTx/>
              <a:buNone/>
            </a:pPr>
            <a:r>
              <a:rPr lang="en-US" sz="1800" b="1" dirty="0" smtClean="0">
                <a:latin typeface="Courier New" pitchFamily="49" charset="0"/>
              </a:rPr>
              <a:t>		</a:t>
            </a:r>
            <a:r>
              <a:rPr lang="en-US" sz="2400" b="1" dirty="0" smtClean="0">
                <a:latin typeface="Courier New" pitchFamily="49" charset="0"/>
              </a:rPr>
              <a:t>student1 = </a:t>
            </a:r>
            <a:r>
              <a:rPr lang="en-US" sz="2400" b="1" dirty="0" err="1" smtClean="0">
                <a:latin typeface="Courier New" pitchFamily="49" charset="0"/>
              </a:rPr>
              <a:t>sr.ReadLine</a:t>
            </a:r>
            <a:endParaRPr lang="en-US" sz="2400" b="1" dirty="0" smtClean="0">
              <a:latin typeface="Courier New" pitchFamily="49" charset="0"/>
            </a:endParaRPr>
          </a:p>
          <a:p>
            <a:pPr>
              <a:lnSpc>
                <a:spcPct val="90000"/>
              </a:lnSpc>
              <a:buFontTx/>
              <a:buNone/>
            </a:pPr>
            <a:r>
              <a:rPr lang="en-US" sz="2400" b="1" dirty="0" smtClean="0">
                <a:latin typeface="Courier New" pitchFamily="49" charset="0"/>
              </a:rPr>
              <a:t>		score1 = </a:t>
            </a:r>
            <a:r>
              <a:rPr lang="en-US" sz="2400" b="1" dirty="0" err="1" smtClean="0">
                <a:latin typeface="Courier New" pitchFamily="49" charset="0"/>
              </a:rPr>
              <a:t>CDbl</a:t>
            </a:r>
            <a:r>
              <a:rPr lang="en-US" sz="2400" b="1" dirty="0" smtClean="0">
                <a:latin typeface="Courier New" pitchFamily="49" charset="0"/>
              </a:rPr>
              <a:t>(</a:t>
            </a:r>
            <a:r>
              <a:rPr lang="en-US" sz="2400" b="1" dirty="0" err="1" smtClean="0">
                <a:latin typeface="Courier New" pitchFamily="49" charset="0"/>
              </a:rPr>
              <a:t>sr.ReadLine</a:t>
            </a:r>
            <a:r>
              <a:rPr lang="en-US" sz="2400" b="1" dirty="0" smtClean="0">
                <a:latin typeface="Courier New" pitchFamily="49" charset="0"/>
              </a:rPr>
              <a:t>)</a:t>
            </a:r>
          </a:p>
          <a:p>
            <a:pPr>
              <a:lnSpc>
                <a:spcPct val="90000"/>
              </a:lnSpc>
              <a:buFontTx/>
              <a:buNone/>
            </a:pPr>
            <a:r>
              <a:rPr lang="en-US" sz="2400" b="1" dirty="0" smtClean="0">
                <a:latin typeface="Courier New" pitchFamily="49" charset="0"/>
              </a:rPr>
              <a:t>		.	.	.</a:t>
            </a:r>
          </a:p>
          <a:p>
            <a:pPr>
              <a:lnSpc>
                <a:spcPct val="90000"/>
              </a:lnSpc>
              <a:buFontTx/>
              <a:buNone/>
            </a:pPr>
            <a:endParaRPr lang="en-US" sz="2400" b="1" dirty="0" smtClean="0">
              <a:latin typeface="Courier New" pitchFamily="49" charset="0"/>
            </a:endParaRPr>
          </a:p>
          <a:p>
            <a:pPr>
              <a:lnSpc>
                <a:spcPct val="90000"/>
              </a:lnSpc>
              <a:buFontTx/>
              <a:buNone/>
            </a:pPr>
            <a:r>
              <a:rPr lang="en-US" sz="2400" b="1" dirty="0" smtClean="0">
                <a:latin typeface="Courier New" pitchFamily="49" charset="0"/>
              </a:rPr>
              <a:t>	‘Compute the average grade/display the </a:t>
            </a:r>
            <a:r>
              <a:rPr lang="en-US" sz="2400" b="1" dirty="0" err="1" smtClean="0">
                <a:latin typeface="Courier New" pitchFamily="49" charset="0"/>
              </a:rPr>
              <a:t>namesof</a:t>
            </a:r>
            <a:r>
              <a:rPr lang="en-US" sz="2400" b="1" dirty="0" smtClean="0">
                <a:latin typeface="Courier New" pitchFamily="49" charset="0"/>
              </a:rPr>
              <a:t> those above the average.</a:t>
            </a:r>
            <a:r>
              <a:rPr lang="en-US" sz="1800" b="1" dirty="0" smtClean="0">
                <a:latin typeface="Courier New" pitchFamily="49"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772400" cy="715962"/>
          </a:xfrm>
        </p:spPr>
        <p:txBody>
          <a:bodyPr>
            <a:normAutofit fontScale="90000"/>
          </a:bodyPr>
          <a:lstStyle/>
          <a:p>
            <a:r>
              <a:rPr lang="en-US" dirty="0" smtClean="0"/>
              <a:t>7.1 Creating and Accessing Arrays</a:t>
            </a:r>
            <a:endParaRPr lang="en-US" dirty="0"/>
          </a:p>
        </p:txBody>
      </p:sp>
      <p:sp>
        <p:nvSpPr>
          <p:cNvPr id="3" name="Content Placeholder 2"/>
          <p:cNvSpPr>
            <a:spLocks noGrp="1"/>
          </p:cNvSpPr>
          <p:nvPr>
            <p:ph sz="quarter" idx="1"/>
          </p:nvPr>
        </p:nvSpPr>
        <p:spPr>
          <a:xfrm>
            <a:off x="533400" y="914400"/>
            <a:ext cx="7772400" cy="2209800"/>
          </a:xfrm>
        </p:spPr>
        <p:txBody>
          <a:bodyPr>
            <a:normAutofit fontScale="85000" lnSpcReduction="20000"/>
          </a:bodyPr>
          <a:lstStyle/>
          <a:p>
            <a:r>
              <a:rPr lang="en-US" sz="3200" dirty="0" smtClean="0"/>
              <a:t>Declaring an Array Variable</a:t>
            </a:r>
          </a:p>
          <a:p>
            <a:r>
              <a:rPr lang="en-US" sz="3200" dirty="0" smtClean="0"/>
              <a:t>The Load Event Procedure</a:t>
            </a:r>
          </a:p>
          <a:p>
            <a:r>
              <a:rPr lang="en-US" sz="3200" dirty="0" smtClean="0"/>
              <a:t>The </a:t>
            </a:r>
            <a:r>
              <a:rPr lang="en-US" sz="3200" dirty="0" err="1" smtClean="0"/>
              <a:t>GetUpperBound</a:t>
            </a:r>
            <a:r>
              <a:rPr lang="en-US" sz="3200" dirty="0" smtClean="0"/>
              <a:t> Method</a:t>
            </a:r>
          </a:p>
          <a:p>
            <a:r>
              <a:rPr lang="en-US" sz="3200" dirty="0" err="1" smtClean="0"/>
              <a:t>ReDim</a:t>
            </a:r>
            <a:r>
              <a:rPr lang="en-US" sz="3200" dirty="0" smtClean="0"/>
              <a:t> Statement</a:t>
            </a:r>
          </a:p>
          <a:p>
            <a:r>
              <a:rPr lang="en-US" sz="3200" dirty="0" smtClean="0"/>
              <a:t>Using an Array as a Frequency Table</a:t>
            </a:r>
          </a:p>
          <a:p>
            <a:endParaRPr lang="en-US" dirty="0"/>
          </a:p>
        </p:txBody>
      </p:sp>
      <p:sp>
        <p:nvSpPr>
          <p:cNvPr id="4" name="Rectangle 3"/>
          <p:cNvSpPr txBox="1">
            <a:spLocks noChangeArrowheads="1"/>
          </p:cNvSpPr>
          <p:nvPr/>
        </p:nvSpPr>
        <p:spPr>
          <a:xfrm>
            <a:off x="609600" y="3276600"/>
            <a:ext cx="7772400" cy="3124200"/>
          </a:xfrm>
          <a:prstGeom prst="rect">
            <a:avLst/>
          </a:prstGeom>
        </p:spPr>
        <p:txBody>
          <a:bodyPr vert="horz">
            <a:normAutofit/>
          </a:bodyPr>
          <a:lstStyle/>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A </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variable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(or simple variable) is a name to which Visual Basic can assign a single value.</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An </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array variable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is a collection of simple variables of the same type to which Visual Basic can efficiently assign a list of values.</a:t>
            </a:r>
            <a:r>
              <a:rPr kumimoji="0" lang="en-US" sz="2600" b="0" i="0" u="none" strike="noStrike" kern="1200" cap="none" spc="0" normalizeH="0" baseline="0" noProof="0" dirty="0" smtClean="0">
                <a:ln>
                  <a:noFill/>
                </a:ln>
                <a:solidFill>
                  <a:schemeClr val="tx1"/>
                </a:solidFill>
                <a:effectLst/>
                <a:uLnTx/>
                <a:uFillTx/>
                <a:latin typeface="+mn-lt"/>
                <a:ea typeface="+mn-ea"/>
                <a:cs typeface="+mn-cs"/>
              </a:rPr>
              <a:t/>
            </a:r>
            <a:br>
              <a:rPr kumimoji="0" lang="en-US" sz="2600" b="0" i="0" u="none" strike="noStrike" kern="1200" cap="none" spc="0" normalizeH="0" baseline="0" noProof="0" dirty="0" smtClean="0">
                <a:ln>
                  <a:noFill/>
                </a:ln>
                <a:solidFill>
                  <a:schemeClr val="tx1"/>
                </a:solidFill>
                <a:effectLst/>
                <a:uLnTx/>
                <a:uFillTx/>
                <a:latin typeface="+mn-lt"/>
                <a:ea typeface="+mn-ea"/>
                <a:cs typeface="+mn-cs"/>
              </a:rPr>
            </a:b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6553200" cy="1143000"/>
          </a:xfrm>
        </p:spPr>
        <p:txBody>
          <a:bodyPr/>
          <a:lstStyle/>
          <a:p>
            <a:r>
              <a:rPr lang="en-US" dirty="0" smtClean="0">
                <a:solidFill>
                  <a:schemeClr val="tx1"/>
                </a:solidFill>
              </a:rPr>
              <a:t>Dim </a:t>
            </a:r>
            <a:r>
              <a:rPr lang="en-US" i="1" dirty="0" err="1" smtClean="0">
                <a:solidFill>
                  <a:schemeClr val="tx1"/>
                </a:solidFill>
              </a:rPr>
              <a:t>arrayName</a:t>
            </a:r>
            <a:r>
              <a:rPr lang="en-US" dirty="0" smtClean="0">
                <a:solidFill>
                  <a:schemeClr val="tx1"/>
                </a:solidFill>
              </a:rPr>
              <a:t>(n) as </a:t>
            </a:r>
            <a:r>
              <a:rPr lang="en-US" i="1" dirty="0" err="1" smtClean="0">
                <a:solidFill>
                  <a:schemeClr val="tx1"/>
                </a:solidFill>
              </a:rPr>
              <a:t>varType</a:t>
            </a:r>
            <a:endParaRPr lang="en-US" i="1" dirty="0">
              <a:solidFill>
                <a:schemeClr val="tx1"/>
              </a:solidFill>
            </a:endParaRPr>
          </a:p>
        </p:txBody>
      </p:sp>
      <p:sp>
        <p:nvSpPr>
          <p:cNvPr id="4" name="Rectangle 3"/>
          <p:cNvSpPr>
            <a:spLocks noGrp="1" noChangeArrowheads="1"/>
          </p:cNvSpPr>
          <p:nvPr>
            <p:ph sz="quarter" idx="1"/>
          </p:nvPr>
        </p:nvSpPr>
        <p:spPr>
          <a:xfrm>
            <a:off x="914400" y="2895600"/>
            <a:ext cx="7772400" cy="4572000"/>
          </a:xfrm>
        </p:spPr>
        <p:txBody>
          <a:bodyPr>
            <a:normAutofit/>
          </a:bodyPr>
          <a:lstStyle/>
          <a:p>
            <a:pPr>
              <a:buFontTx/>
              <a:buNone/>
            </a:pPr>
            <a:r>
              <a:rPr lang="en-US" sz="3600" dirty="0">
                <a:solidFill>
                  <a:schemeClr val="folHlink"/>
                </a:solidFill>
              </a:rPr>
              <a:t>Dim</a:t>
            </a:r>
            <a:r>
              <a:rPr lang="en-US" sz="3600" dirty="0"/>
              <a:t> student(29) </a:t>
            </a:r>
            <a:r>
              <a:rPr lang="en-US" sz="3600" dirty="0">
                <a:solidFill>
                  <a:schemeClr val="folHlink"/>
                </a:solidFill>
              </a:rPr>
              <a:t>As String</a:t>
            </a:r>
          </a:p>
          <a:p>
            <a:pPr>
              <a:buFontTx/>
              <a:buNone/>
            </a:pPr>
            <a:r>
              <a:rPr lang="en-US" sz="3600" dirty="0">
                <a:solidFill>
                  <a:schemeClr val="folHlink"/>
                </a:solidFill>
              </a:rPr>
              <a:t>Dim</a:t>
            </a:r>
            <a:r>
              <a:rPr lang="en-US" sz="3600" dirty="0"/>
              <a:t> score(29) </a:t>
            </a:r>
            <a:r>
              <a:rPr lang="en-US" sz="3600" dirty="0">
                <a:solidFill>
                  <a:schemeClr val="folHlink"/>
                </a:solidFill>
              </a:rPr>
              <a:t>As Double</a:t>
            </a:r>
          </a:p>
        </p:txBody>
      </p:sp>
      <p:sp>
        <p:nvSpPr>
          <p:cNvPr id="5" name="AutoShape 6"/>
          <p:cNvSpPr>
            <a:spLocks noChangeArrowheads="1"/>
          </p:cNvSpPr>
          <p:nvPr/>
        </p:nvSpPr>
        <p:spPr bwMode="auto">
          <a:xfrm rot="10800000">
            <a:off x="2819400" y="1752600"/>
            <a:ext cx="5181600" cy="1219200"/>
          </a:xfrm>
          <a:prstGeom prst="curvedUpArrow">
            <a:avLst>
              <a:gd name="adj1" fmla="val 38152"/>
              <a:gd name="adj2" fmla="val 90253"/>
              <a:gd name="adj3" fmla="val 33333"/>
            </a:avLst>
          </a:prstGeom>
          <a:solidFill>
            <a:srgbClr val="FFFF00"/>
          </a:solidFill>
          <a:ln w="9525">
            <a:solidFill>
              <a:schemeClr val="tx1"/>
            </a:solidFill>
            <a:miter lim="800000"/>
            <a:headEnd/>
            <a:tailEnd/>
          </a:ln>
          <a:effectLst/>
        </p:spPr>
        <p:txBody>
          <a:bodyPr rot="10800000" wrap="none" anchor="ctr"/>
          <a:lstStyle/>
          <a:p>
            <a:r>
              <a:rPr lang="en-US" dirty="0"/>
              <a:t>Upper bound of </a:t>
            </a:r>
            <a:r>
              <a:rPr lang="en-US" dirty="0" smtClean="0"/>
              <a:t>subscripts in </a:t>
            </a:r>
            <a:r>
              <a:rPr lang="en-US" dirty="0"/>
              <a:t>the array</a:t>
            </a:r>
          </a:p>
        </p:txBody>
      </p:sp>
      <p:sp>
        <p:nvSpPr>
          <p:cNvPr id="6" name="AutoShape 4"/>
          <p:cNvSpPr>
            <a:spLocks noChangeArrowheads="1"/>
          </p:cNvSpPr>
          <p:nvPr/>
        </p:nvSpPr>
        <p:spPr bwMode="auto">
          <a:xfrm>
            <a:off x="1676400" y="4114800"/>
            <a:ext cx="1676400" cy="990600"/>
          </a:xfrm>
          <a:prstGeom prst="upArrowCallout">
            <a:avLst>
              <a:gd name="adj1" fmla="val 42308"/>
              <a:gd name="adj2" fmla="val 42308"/>
              <a:gd name="adj3" fmla="val 16667"/>
              <a:gd name="adj4" fmla="val 66667"/>
            </a:avLst>
          </a:prstGeom>
          <a:solidFill>
            <a:srgbClr val="FFFF00"/>
          </a:solidFill>
          <a:ln w="9525">
            <a:solidFill>
              <a:schemeClr val="tx1"/>
            </a:solidFill>
            <a:miter lim="800000"/>
            <a:headEnd/>
            <a:tailEnd/>
          </a:ln>
          <a:effectLst/>
        </p:spPr>
        <p:txBody>
          <a:bodyPr wrap="none" anchor="ctr"/>
          <a:lstStyle/>
          <a:p>
            <a:r>
              <a:rPr lang="en-US" dirty="0"/>
              <a:t>Array name</a:t>
            </a:r>
          </a:p>
        </p:txBody>
      </p:sp>
      <p:sp>
        <p:nvSpPr>
          <p:cNvPr id="7" name="AutoShape 7"/>
          <p:cNvSpPr>
            <a:spLocks noChangeArrowheads="1"/>
          </p:cNvSpPr>
          <p:nvPr/>
        </p:nvSpPr>
        <p:spPr bwMode="auto">
          <a:xfrm>
            <a:off x="3886200" y="4114800"/>
            <a:ext cx="1676400" cy="990600"/>
          </a:xfrm>
          <a:prstGeom prst="upArrowCallout">
            <a:avLst>
              <a:gd name="adj1" fmla="val 42308"/>
              <a:gd name="adj2" fmla="val 42308"/>
              <a:gd name="adj3" fmla="val 16667"/>
              <a:gd name="adj4" fmla="val 66667"/>
            </a:avLst>
          </a:prstGeom>
          <a:solidFill>
            <a:srgbClr val="FFFF00"/>
          </a:solidFill>
          <a:ln w="9525">
            <a:solidFill>
              <a:schemeClr val="tx1"/>
            </a:solidFill>
            <a:miter lim="800000"/>
            <a:headEnd/>
            <a:tailEnd/>
          </a:ln>
          <a:effectLst/>
        </p:spPr>
        <p:txBody>
          <a:bodyPr wrap="none" anchor="ctr"/>
          <a:lstStyle/>
          <a:p>
            <a:r>
              <a:rPr lang="en-US" dirty="0"/>
              <a:t>Data type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81000" y="228600"/>
            <a:ext cx="7772400" cy="639762"/>
          </a:xfrm>
        </p:spPr>
        <p:txBody>
          <a:bodyPr>
            <a:normAutofit fontScale="90000"/>
          </a:bodyPr>
          <a:lstStyle/>
          <a:p>
            <a:r>
              <a:rPr lang="en-US" dirty="0"/>
              <a:t>Putting Values into an Array</a:t>
            </a:r>
          </a:p>
        </p:txBody>
      </p:sp>
      <p:sp>
        <p:nvSpPr>
          <p:cNvPr id="5" name="Rectangle 3"/>
          <p:cNvSpPr txBox="1">
            <a:spLocks noChangeArrowheads="1"/>
          </p:cNvSpPr>
          <p:nvPr/>
        </p:nvSpPr>
        <p:spPr>
          <a:xfrm>
            <a:off x="533400" y="990600"/>
            <a:ext cx="7964488" cy="1219200"/>
          </a:xfrm>
          <a:prstGeom prst="rect">
            <a:avLst/>
          </a:prstGeom>
        </p:spPr>
        <p:txBody>
          <a:bodyPr vert="horz">
            <a:normAutofit/>
          </a:bodyPr>
          <a:lstStyle/>
          <a:p>
            <a:pPr marL="274320" marR="0" lvl="0" indent="-274320" algn="l" defTabSz="914400" rtl="0" eaLnBrk="1" fontAlgn="auto" latinLnBrk="0" hangingPunct="1">
              <a:lnSpc>
                <a:spcPct val="100000"/>
              </a:lnSpc>
              <a:spcBef>
                <a:spcPts val="580"/>
              </a:spcBef>
              <a:spcAft>
                <a:spcPts val="0"/>
              </a:spcAft>
              <a:buClr>
                <a:schemeClr val="accent1"/>
              </a:buClr>
              <a:buSzPct val="85000"/>
              <a:buFontTx/>
              <a:buNone/>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student(0) = </a:t>
            </a:r>
            <a:r>
              <a:rPr kumimoji="0" lang="en-US" sz="2800" b="0" i="0" u="none" strike="noStrike" kern="1200" cap="none" spc="0" normalizeH="0" baseline="0" noProof="0" dirty="0" smtClean="0">
                <a:ln>
                  <a:noFill/>
                </a:ln>
                <a:solidFill>
                  <a:schemeClr val="hlink"/>
                </a:solidFill>
                <a:effectLst/>
                <a:uLnTx/>
                <a:uFillTx/>
                <a:latin typeface="+mn-lt"/>
                <a:ea typeface="+mn-ea"/>
                <a:cs typeface="+mn-cs"/>
              </a:rPr>
              <a:t>“Chris"</a:t>
            </a:r>
            <a:endParaRPr kumimoji="0" lang="en-US" sz="2800" b="0" i="0" u="none" strike="noStrike" kern="1200" cap="none" spc="0" normalizeH="0" baseline="0" noProof="0" dirty="0">
              <a:ln>
                <a:noFill/>
              </a:ln>
              <a:solidFill>
                <a:schemeClr val="hlink"/>
              </a:solidFill>
              <a:effectLst/>
              <a:uLnTx/>
              <a:uFillTx/>
              <a:latin typeface="+mn-lt"/>
              <a:ea typeface="+mn-ea"/>
              <a:cs typeface="+mn-cs"/>
            </a:endParaRPr>
          </a:p>
        </p:txBody>
      </p:sp>
      <p:sp>
        <p:nvSpPr>
          <p:cNvPr id="6" name="AutoShape 4"/>
          <p:cNvSpPr>
            <a:spLocks noChangeArrowheads="1"/>
          </p:cNvSpPr>
          <p:nvPr/>
        </p:nvSpPr>
        <p:spPr bwMode="auto">
          <a:xfrm>
            <a:off x="990600" y="1524000"/>
            <a:ext cx="1676400" cy="990600"/>
          </a:xfrm>
          <a:prstGeom prst="upArrowCallout">
            <a:avLst>
              <a:gd name="adj1" fmla="val 42308"/>
              <a:gd name="adj2" fmla="val 42308"/>
              <a:gd name="adj3" fmla="val 16667"/>
              <a:gd name="adj4" fmla="val 66667"/>
            </a:avLst>
          </a:prstGeom>
          <a:solidFill>
            <a:srgbClr val="FFFF00"/>
          </a:solidFill>
          <a:ln w="9525">
            <a:solidFill>
              <a:schemeClr val="tx1"/>
            </a:solidFill>
            <a:miter lim="800000"/>
            <a:headEnd/>
            <a:tailEnd/>
          </a:ln>
          <a:effectLst/>
        </p:spPr>
        <p:txBody>
          <a:bodyPr wrap="none" anchor="ctr"/>
          <a:lstStyle/>
          <a:p>
            <a:pPr algn="ctr"/>
            <a:r>
              <a:rPr lang="en-US" dirty="0"/>
              <a:t>subscript</a:t>
            </a:r>
          </a:p>
        </p:txBody>
      </p:sp>
      <p:sp>
        <p:nvSpPr>
          <p:cNvPr id="7" name="Rectangle 6"/>
          <p:cNvSpPr>
            <a:spLocks noChangeArrowheads="1"/>
          </p:cNvSpPr>
          <p:nvPr/>
        </p:nvSpPr>
        <p:spPr bwMode="auto">
          <a:xfrm>
            <a:off x="457200" y="2895600"/>
            <a:ext cx="8345488" cy="2362200"/>
          </a:xfrm>
          <a:prstGeom prst="rect">
            <a:avLst/>
          </a:prstGeom>
          <a:noFill/>
          <a:ln w="9525">
            <a:noFill/>
            <a:miter lim="800000"/>
            <a:headEnd/>
            <a:tailEnd/>
          </a:ln>
          <a:effectLst/>
        </p:spPr>
        <p:txBody>
          <a:bodyPr/>
          <a:lstStyle/>
          <a:p>
            <a:pPr marL="342900" indent="-342900" algn="l">
              <a:spcBef>
                <a:spcPct val="20000"/>
              </a:spcBef>
              <a:buClr>
                <a:schemeClr val="accent2"/>
              </a:buClr>
            </a:pPr>
            <a:r>
              <a:rPr lang="en-US" sz="2800" i="1" dirty="0"/>
              <a:t>Read: "student sub zero equals </a:t>
            </a:r>
            <a:r>
              <a:rPr lang="en-US" sz="2800" i="1" dirty="0" smtClean="0"/>
              <a:t>Chris"</a:t>
            </a:r>
            <a:endParaRPr lang="en-US" sz="2800" i="1" dirty="0"/>
          </a:p>
          <a:p>
            <a:pPr marL="342900" indent="-342900" algn="l">
              <a:spcBef>
                <a:spcPct val="20000"/>
              </a:spcBef>
              <a:buClr>
                <a:schemeClr val="accent2"/>
              </a:buClr>
            </a:pPr>
            <a:r>
              <a:rPr lang="en-US" sz="2800" dirty="0"/>
              <a:t>Which means that the string </a:t>
            </a:r>
            <a:r>
              <a:rPr lang="en-US" sz="2800" dirty="0" smtClean="0"/>
              <a:t>“Chris" </a:t>
            </a:r>
            <a:r>
              <a:rPr lang="en-US" sz="2800" dirty="0"/>
              <a:t>is being</a:t>
            </a:r>
          </a:p>
          <a:p>
            <a:pPr marL="342900" indent="-342900" algn="l">
              <a:spcBef>
                <a:spcPct val="20000"/>
              </a:spcBef>
              <a:buClr>
                <a:schemeClr val="accent2"/>
              </a:buClr>
            </a:pPr>
            <a:r>
              <a:rPr lang="en-US" sz="2800" dirty="0"/>
              <a:t>stored at the first location in the array called</a:t>
            </a:r>
          </a:p>
          <a:p>
            <a:pPr marL="342900" indent="-342900" algn="l">
              <a:spcBef>
                <a:spcPct val="20000"/>
              </a:spcBef>
              <a:buClr>
                <a:schemeClr val="accent2"/>
              </a:buClr>
            </a:pPr>
            <a:r>
              <a:rPr lang="en-US" sz="2800" dirty="0"/>
              <a:t>student… </a:t>
            </a:r>
            <a:r>
              <a:rPr lang="en-US" sz="2800" b="1" dirty="0">
                <a:solidFill>
                  <a:schemeClr val="accent1">
                    <a:lumMod val="75000"/>
                  </a:schemeClr>
                </a:solidFill>
              </a:rPr>
              <a:t>because all arrays begin counting at 0.</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533400" y="228600"/>
            <a:ext cx="7772400" cy="685800"/>
          </a:xfrm>
        </p:spPr>
        <p:txBody>
          <a:bodyPr>
            <a:normAutofit fontScale="90000"/>
          </a:bodyPr>
          <a:lstStyle/>
          <a:p>
            <a:r>
              <a:rPr lang="en-US" dirty="0">
                <a:solidFill>
                  <a:schemeClr val="tx1"/>
                </a:solidFill>
              </a:rPr>
              <a:t>Array Terminology</a:t>
            </a:r>
          </a:p>
        </p:txBody>
      </p:sp>
      <p:sp>
        <p:nvSpPr>
          <p:cNvPr id="5" name="Rectangle 3"/>
          <p:cNvSpPr txBox="1">
            <a:spLocks noChangeArrowheads="1"/>
          </p:cNvSpPr>
          <p:nvPr/>
        </p:nvSpPr>
        <p:spPr>
          <a:xfrm>
            <a:off x="457200" y="1143000"/>
            <a:ext cx="7964487" cy="4648200"/>
          </a:xfrm>
          <a:prstGeom prst="rect">
            <a:avLst/>
          </a:prstGeom>
        </p:spPr>
        <p:txBody>
          <a:bodyPr vert="horz">
            <a:normAutofit/>
          </a:bodyPr>
          <a:lstStyle/>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Dim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arrayName</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(n) As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DataType</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580"/>
              </a:spcBef>
              <a:spcAft>
                <a:spcPts val="0"/>
              </a:spcAft>
              <a:buClr>
                <a:schemeClr val="accent1"/>
              </a:buClr>
              <a:buSzPct val="85000"/>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0 is the "lower bound" of the array</a:t>
            </a:r>
          </a:p>
          <a:p>
            <a:pPr marL="274320" marR="0" lvl="0" indent="-274320" algn="l" defTabSz="914400" rtl="0" eaLnBrk="1" fontAlgn="auto" latinLnBrk="0" hangingPunct="1">
              <a:lnSpc>
                <a:spcPct val="100000"/>
              </a:lnSpc>
              <a:spcBef>
                <a:spcPts val="580"/>
              </a:spcBef>
              <a:spcAft>
                <a:spcPts val="0"/>
              </a:spcAft>
              <a:buClr>
                <a:schemeClr val="accent1"/>
              </a:buClr>
              <a:buSzPct val="85000"/>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n is the "upper bound" of the array – the last available subscript in this array</a:t>
            </a:r>
          </a:p>
          <a:p>
            <a:pPr marL="274320" marR="0" lvl="0" indent="-274320" algn="l" defTabSz="914400" rtl="0" eaLnBrk="1" fontAlgn="auto" latinLnBrk="0" hangingPunct="1">
              <a:lnSpc>
                <a:spcPct val="100000"/>
              </a:lnSpc>
              <a:spcBef>
                <a:spcPts val="580"/>
              </a:spcBef>
              <a:spcAft>
                <a:spcPts val="0"/>
              </a:spcAft>
              <a:buClr>
                <a:schemeClr val="accent1"/>
              </a:buClr>
              <a:buSzPct val="85000"/>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The number of elements, n + 1, is the </a:t>
            </a:r>
            <a:r>
              <a:rPr kumimoji="0" lang="en-US" sz="2800" b="0" i="1" u="none" strike="noStrike" kern="1200" cap="none" spc="0" normalizeH="0" baseline="0" noProof="0" dirty="0" smtClean="0">
                <a:ln>
                  <a:noFill/>
                </a:ln>
                <a:solidFill>
                  <a:schemeClr val="tx1"/>
                </a:solidFill>
                <a:effectLst/>
                <a:uLnTx/>
                <a:uFillTx/>
                <a:latin typeface="+mn-lt"/>
                <a:ea typeface="+mn-ea"/>
                <a:cs typeface="+mn-cs"/>
              </a:rPr>
              <a:t>size</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of the array</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381000" y="0"/>
            <a:ext cx="7793037" cy="1143000"/>
          </a:xfrm>
          <a:prstGeom prst="rect">
            <a:avLst/>
          </a:prstGeom>
        </p:spPr>
        <p:txBody>
          <a:bodyPr bIns="91440"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tx2"/>
                </a:solidFill>
                <a:effectLst/>
                <a:uLnTx/>
                <a:uFillTx/>
                <a:latin typeface="+mj-lt"/>
                <a:ea typeface="+mj-ea"/>
                <a:cs typeface="+mj-cs"/>
              </a:rPr>
              <a:t>Example 1: Form</a:t>
            </a:r>
            <a:endParaRPr kumimoji="0" lang="en-US" sz="4000" b="0" i="0" u="none" strike="noStrike" kern="1200" cap="none" spc="0" normalizeH="0" baseline="0" noProof="0" dirty="0">
              <a:ln>
                <a:noFill/>
              </a:ln>
              <a:solidFill>
                <a:schemeClr val="tx2"/>
              </a:solidFill>
              <a:effectLst/>
              <a:uLnTx/>
              <a:uFillTx/>
              <a:latin typeface="+mj-lt"/>
              <a:ea typeface="+mj-ea"/>
              <a:cs typeface="+mj-cs"/>
            </a:endParaRPr>
          </a:p>
        </p:txBody>
      </p:sp>
      <p:pic>
        <p:nvPicPr>
          <p:cNvPr id="7" name="Picture 5" descr="7-1-1"/>
          <p:cNvPicPr>
            <a:picLocks noChangeAspect="1" noChangeArrowheads="1"/>
          </p:cNvPicPr>
          <p:nvPr/>
        </p:nvPicPr>
        <p:blipFill>
          <a:blip r:embed="rId2" cstate="print"/>
          <a:srcRect/>
          <a:stretch>
            <a:fillRect/>
          </a:stretch>
        </p:blipFill>
        <p:spPr>
          <a:xfrm>
            <a:off x="762000" y="1524000"/>
            <a:ext cx="5259388" cy="2500313"/>
          </a:xfrm>
          <a:prstGeom prst="rect">
            <a:avLst/>
          </a:prstGeom>
          <a:noFill/>
          <a:ln/>
        </p:spPr>
      </p:pic>
      <p:grpSp>
        <p:nvGrpSpPr>
          <p:cNvPr id="13" name="Group 12"/>
          <p:cNvGrpSpPr/>
          <p:nvPr/>
        </p:nvGrpSpPr>
        <p:grpSpPr>
          <a:xfrm>
            <a:off x="3352800" y="2819400"/>
            <a:ext cx="5029200" cy="457200"/>
            <a:chOff x="3429000" y="4114800"/>
            <a:chExt cx="5029200" cy="457200"/>
          </a:xfrm>
        </p:grpSpPr>
        <p:sp>
          <p:nvSpPr>
            <p:cNvPr id="8" name="Line 6"/>
            <p:cNvSpPr>
              <a:spLocks noChangeShapeType="1"/>
            </p:cNvSpPr>
            <p:nvPr/>
          </p:nvSpPr>
          <p:spPr bwMode="auto">
            <a:xfrm flipV="1">
              <a:off x="3429000" y="4191000"/>
              <a:ext cx="0" cy="228600"/>
            </a:xfrm>
            <a:prstGeom prst="line">
              <a:avLst/>
            </a:prstGeom>
            <a:noFill/>
            <a:ln w="9525">
              <a:solidFill>
                <a:schemeClr val="tx1"/>
              </a:solidFill>
              <a:round/>
              <a:headEnd/>
              <a:tailEnd type="triangle" w="med" len="med"/>
            </a:ln>
            <a:effectLst/>
          </p:spPr>
          <p:txBody>
            <a:bodyPr wrap="none" anchor="ctr"/>
            <a:lstStyle/>
            <a:p>
              <a:endParaRPr lang="en-US"/>
            </a:p>
          </p:txBody>
        </p:sp>
        <p:sp>
          <p:nvSpPr>
            <p:cNvPr id="9" name="Line 7"/>
            <p:cNvSpPr>
              <a:spLocks noChangeShapeType="1"/>
            </p:cNvSpPr>
            <p:nvPr/>
          </p:nvSpPr>
          <p:spPr bwMode="auto">
            <a:xfrm>
              <a:off x="3429000" y="4419600"/>
              <a:ext cx="2971800" cy="0"/>
            </a:xfrm>
            <a:prstGeom prst="line">
              <a:avLst/>
            </a:prstGeom>
            <a:noFill/>
            <a:ln w="9525">
              <a:solidFill>
                <a:schemeClr val="tx1"/>
              </a:solidFill>
              <a:round/>
              <a:headEnd/>
              <a:tailEnd/>
            </a:ln>
            <a:effectLst/>
          </p:spPr>
          <p:txBody>
            <a:bodyPr wrap="none" anchor="ctr"/>
            <a:lstStyle/>
            <a:p>
              <a:endParaRPr lang="en-US"/>
            </a:p>
          </p:txBody>
        </p:sp>
        <p:sp>
          <p:nvSpPr>
            <p:cNvPr id="10" name="Text Box 8"/>
            <p:cNvSpPr txBox="1">
              <a:spLocks noChangeArrowheads="1"/>
            </p:cNvSpPr>
            <p:nvPr/>
          </p:nvSpPr>
          <p:spPr bwMode="auto">
            <a:xfrm>
              <a:off x="6400800" y="4114800"/>
              <a:ext cx="2057400" cy="457200"/>
            </a:xfrm>
            <a:prstGeom prst="rect">
              <a:avLst/>
            </a:prstGeom>
            <a:noFill/>
            <a:ln w="9525">
              <a:noFill/>
              <a:miter lim="800000"/>
              <a:headEnd/>
              <a:tailEnd/>
            </a:ln>
            <a:effectLst/>
          </p:spPr>
          <p:txBody>
            <a:bodyPr>
              <a:spAutoFit/>
            </a:bodyPr>
            <a:lstStyle/>
            <a:p>
              <a:pPr>
                <a:spcBef>
                  <a:spcPct val="50000"/>
                </a:spcBef>
              </a:pPr>
              <a:r>
                <a:rPr lang="en-US"/>
                <a:t>mtxtNumber</a:t>
              </a:r>
            </a:p>
          </p:txBody>
        </p:sp>
      </p:grpSp>
      <p:grpSp>
        <p:nvGrpSpPr>
          <p:cNvPr id="15" name="Group 14"/>
          <p:cNvGrpSpPr/>
          <p:nvPr/>
        </p:nvGrpSpPr>
        <p:grpSpPr>
          <a:xfrm>
            <a:off x="5029200" y="3276600"/>
            <a:ext cx="3352800" cy="457200"/>
            <a:chOff x="4800600" y="4572000"/>
            <a:chExt cx="3352800" cy="457200"/>
          </a:xfrm>
        </p:grpSpPr>
        <p:sp>
          <p:nvSpPr>
            <p:cNvPr id="11" name="Line 9"/>
            <p:cNvSpPr>
              <a:spLocks noChangeShapeType="1"/>
            </p:cNvSpPr>
            <p:nvPr/>
          </p:nvSpPr>
          <p:spPr bwMode="auto">
            <a:xfrm flipH="1">
              <a:off x="4800600" y="4800600"/>
              <a:ext cx="1600200"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12" name="Text Box 10"/>
            <p:cNvSpPr txBox="1">
              <a:spLocks noChangeArrowheads="1"/>
            </p:cNvSpPr>
            <p:nvPr/>
          </p:nvSpPr>
          <p:spPr bwMode="auto">
            <a:xfrm>
              <a:off x="6400800" y="4572000"/>
              <a:ext cx="1752600" cy="457200"/>
            </a:xfrm>
            <a:prstGeom prst="rect">
              <a:avLst/>
            </a:prstGeom>
            <a:noFill/>
            <a:ln w="9525">
              <a:noFill/>
              <a:miter lim="800000"/>
              <a:headEnd/>
              <a:tailEnd/>
            </a:ln>
            <a:effectLst/>
          </p:spPr>
          <p:txBody>
            <a:bodyPr>
              <a:spAutoFit/>
            </a:bodyPr>
            <a:lstStyle/>
            <a:p>
              <a:pPr>
                <a:spcBef>
                  <a:spcPct val="50000"/>
                </a:spcBef>
              </a:pPr>
              <a:r>
                <a:rPr lang="en-US"/>
                <a:t>txtWinner</a:t>
              </a: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4800" y="228600"/>
            <a:ext cx="7772400" cy="715962"/>
          </a:xfrm>
        </p:spPr>
        <p:txBody>
          <a:bodyPr>
            <a:normAutofit fontScale="90000"/>
          </a:bodyPr>
          <a:lstStyle/>
          <a:p>
            <a:r>
              <a:rPr lang="en-US" dirty="0"/>
              <a:t>Example 1</a:t>
            </a:r>
          </a:p>
        </p:txBody>
      </p:sp>
      <p:sp>
        <p:nvSpPr>
          <p:cNvPr id="5" name="Rectangle 3"/>
          <p:cNvSpPr txBox="1">
            <a:spLocks noChangeArrowheads="1"/>
          </p:cNvSpPr>
          <p:nvPr/>
        </p:nvSpPr>
        <p:spPr>
          <a:xfrm>
            <a:off x="304800" y="1066800"/>
            <a:ext cx="8497887" cy="5181600"/>
          </a:xfrm>
          <a:prstGeom prst="rect">
            <a:avLst/>
          </a:prstGeom>
        </p:spPr>
        <p:txBody>
          <a:bodyPr vert="horz">
            <a:normAutofit/>
          </a:bodyPr>
          <a:lstStyle/>
          <a:p>
            <a:pPr marL="274320" marR="0" lvl="0" indent="-274320" algn="l" defTabSz="914400" rtl="0" eaLnBrk="1" fontAlgn="auto" latinLnBrk="0" hangingPunct="1">
              <a:lnSpc>
                <a:spcPct val="90000"/>
              </a:lnSpc>
              <a:spcBef>
                <a:spcPts val="580"/>
              </a:spcBef>
              <a:spcAft>
                <a:spcPts val="0"/>
              </a:spcAft>
              <a:buClr>
                <a:schemeClr val="accent1"/>
              </a:buClr>
              <a:buSzPct val="85000"/>
              <a:buFontTx/>
              <a:buNone/>
              <a:tabLst/>
              <a:defRPr/>
            </a:pPr>
            <a:r>
              <a:rPr kumimoji="0" lang="en-US" sz="2000" b="1" i="0" u="none" strike="noStrike" kern="1200" cap="none" spc="0" normalizeH="0" baseline="0" noProof="0" smtClean="0">
                <a:ln>
                  <a:noFill/>
                </a:ln>
                <a:solidFill>
                  <a:schemeClr val="folHlink"/>
                </a:solidFill>
                <a:effectLst/>
                <a:uLnTx/>
                <a:uFillTx/>
                <a:latin typeface="Courier New" pitchFamily="49" charset="0"/>
                <a:ea typeface="+mn-ea"/>
                <a:cs typeface="+mn-cs"/>
              </a:rPr>
              <a:t>Private Sub</a:t>
            </a:r>
            <a:r>
              <a:rPr kumimoji="0" lang="en-US" sz="2000" b="1" i="0" u="none" strike="noStrike" kern="1200" cap="none" spc="0" normalizeH="0" baseline="0" noProof="0" smtClean="0">
                <a:ln>
                  <a:noFill/>
                </a:ln>
                <a:solidFill>
                  <a:srgbClr val="0073FF"/>
                </a:solidFill>
                <a:effectLst/>
                <a:uLnTx/>
                <a:uFillTx/>
                <a:latin typeface="Courier New" pitchFamily="49" charset="0"/>
                <a:ea typeface="+mn-ea"/>
                <a:cs typeface="+mn-cs"/>
              </a:rPr>
              <a:t> </a:t>
            </a:r>
            <a:r>
              <a:rPr kumimoji="0" lang="en-US" sz="2000" b="1" i="0" u="none" strike="noStrike" kern="1200" cap="none" spc="0" normalizeH="0" baseline="0" noProof="0" smtClean="0">
                <a:ln>
                  <a:noFill/>
                </a:ln>
                <a:solidFill>
                  <a:srgbClr val="000000"/>
                </a:solidFill>
                <a:effectLst/>
                <a:uLnTx/>
                <a:uFillTx/>
                <a:latin typeface="Courier New" pitchFamily="49" charset="0"/>
                <a:ea typeface="+mn-ea"/>
                <a:cs typeface="+mn-cs"/>
              </a:rPr>
              <a:t>btnWhoWon_Click(</a:t>
            </a:r>
            <a:r>
              <a:rPr kumimoji="0" lang="en-US" sz="2000" b="1" i="0" u="none" strike="noStrike" kern="1200" cap="none" spc="0" normalizeH="0" baseline="0" noProof="0" smtClean="0">
                <a:ln>
                  <a:noFill/>
                </a:ln>
                <a:solidFill>
                  <a:schemeClr val="folHlink"/>
                </a:solidFill>
                <a:effectLst/>
                <a:uLnTx/>
                <a:uFillTx/>
                <a:latin typeface="Courier New" pitchFamily="49" charset="0"/>
                <a:ea typeface="+mn-ea"/>
                <a:cs typeface="+mn-cs"/>
              </a:rPr>
              <a:t>...</a:t>
            </a:r>
            <a:r>
              <a:rPr kumimoji="0" lang="en-US" sz="2000" b="1" i="0" u="none" strike="noStrike" kern="1200" cap="none" spc="0" normalizeH="0" baseline="0" noProof="0" smtClean="0">
                <a:ln>
                  <a:noFill/>
                </a:ln>
                <a:solidFill>
                  <a:srgbClr val="000000"/>
                </a:solidFill>
                <a:effectLst/>
                <a:uLnTx/>
                <a:uFillTx/>
                <a:latin typeface="Courier New" pitchFamily="49" charset="0"/>
                <a:ea typeface="+mn-ea"/>
                <a:cs typeface="+mn-cs"/>
              </a:rPr>
              <a:t>) _</a:t>
            </a:r>
          </a:p>
          <a:p>
            <a:pPr marL="274320" marR="0" lvl="0" indent="-274320" algn="l" defTabSz="914400" rtl="0" eaLnBrk="1" fontAlgn="auto" latinLnBrk="0" hangingPunct="1">
              <a:lnSpc>
                <a:spcPct val="90000"/>
              </a:lnSpc>
              <a:spcBef>
                <a:spcPts val="580"/>
              </a:spcBef>
              <a:spcAft>
                <a:spcPts val="0"/>
              </a:spcAft>
              <a:buClr>
                <a:schemeClr val="accent1"/>
              </a:buClr>
              <a:buSzPct val="85000"/>
              <a:buFontTx/>
              <a:buNone/>
              <a:tabLst/>
              <a:defRPr/>
            </a:pPr>
            <a:r>
              <a:rPr kumimoji="0" lang="en-US" sz="2000" b="1" i="0" u="none" strike="noStrike" kern="1200" cap="none" spc="0" normalizeH="0" baseline="0" noProof="0" smtClean="0">
                <a:ln>
                  <a:noFill/>
                </a:ln>
                <a:solidFill>
                  <a:srgbClr val="000000"/>
                </a:solidFill>
                <a:effectLst/>
                <a:uLnTx/>
                <a:uFillTx/>
                <a:latin typeface="Courier New" pitchFamily="49" charset="0"/>
                <a:ea typeface="+mn-ea"/>
                <a:cs typeface="+mn-cs"/>
              </a:rPr>
              <a:t>                           </a:t>
            </a:r>
            <a:r>
              <a:rPr kumimoji="0" lang="en-US" sz="2000" b="1" i="0" u="none" strike="noStrike" kern="1200" cap="none" spc="0" normalizeH="0" baseline="0" noProof="0" smtClean="0">
                <a:ln>
                  <a:noFill/>
                </a:ln>
                <a:solidFill>
                  <a:schemeClr val="folHlink"/>
                </a:solidFill>
                <a:effectLst/>
                <a:uLnTx/>
                <a:uFillTx/>
                <a:latin typeface="Courier New" pitchFamily="49" charset="0"/>
                <a:ea typeface="+mn-ea"/>
                <a:cs typeface="+mn-cs"/>
              </a:rPr>
              <a:t>Handles</a:t>
            </a:r>
            <a:r>
              <a:rPr kumimoji="0" lang="en-US" sz="2000" b="1" i="0" u="none" strike="noStrike" kern="1200" cap="none" spc="0" normalizeH="0" baseline="0" noProof="0" smtClean="0">
                <a:ln>
                  <a:noFill/>
                </a:ln>
                <a:solidFill>
                  <a:srgbClr val="0073FF"/>
                </a:solidFill>
                <a:effectLst/>
                <a:uLnTx/>
                <a:uFillTx/>
                <a:latin typeface="Courier New" pitchFamily="49" charset="0"/>
                <a:ea typeface="+mn-ea"/>
                <a:cs typeface="+mn-cs"/>
              </a:rPr>
              <a:t> </a:t>
            </a:r>
            <a:r>
              <a:rPr kumimoji="0" lang="en-US" sz="2000" b="1" i="0" u="none" strike="noStrike" kern="1200" cap="none" spc="0" normalizeH="0" baseline="0" noProof="0" smtClean="0">
                <a:ln>
                  <a:noFill/>
                </a:ln>
                <a:solidFill>
                  <a:srgbClr val="000000"/>
                </a:solidFill>
                <a:effectLst/>
                <a:uLnTx/>
                <a:uFillTx/>
                <a:latin typeface="Courier New" pitchFamily="49" charset="0"/>
                <a:ea typeface="+mn-ea"/>
                <a:cs typeface="+mn-cs"/>
              </a:rPr>
              <a:t>btnWhoWon.Click</a:t>
            </a:r>
          </a:p>
          <a:p>
            <a:pPr marL="274320" marR="0" lvl="0" indent="-274320" algn="l" defTabSz="914400" rtl="0" eaLnBrk="1" fontAlgn="auto" latinLnBrk="0" hangingPunct="1">
              <a:lnSpc>
                <a:spcPct val="90000"/>
              </a:lnSpc>
              <a:spcBef>
                <a:spcPts val="580"/>
              </a:spcBef>
              <a:spcAft>
                <a:spcPts val="0"/>
              </a:spcAft>
              <a:buClr>
                <a:schemeClr val="accent1"/>
              </a:buClr>
              <a:buSzPct val="85000"/>
              <a:buFontTx/>
              <a:buNone/>
              <a:tabLst/>
              <a:defRPr/>
            </a:pPr>
            <a:r>
              <a:rPr kumimoji="0" lang="en-US" sz="2000" b="1" i="0" u="none" strike="noStrike" kern="1200" cap="none" spc="0" normalizeH="0" baseline="0" noProof="0" smtClean="0">
                <a:ln>
                  <a:noFill/>
                </a:ln>
                <a:solidFill>
                  <a:srgbClr val="0073FF"/>
                </a:solidFill>
                <a:effectLst/>
                <a:uLnTx/>
                <a:uFillTx/>
                <a:latin typeface="Courier New" pitchFamily="49" charset="0"/>
                <a:ea typeface="+mn-ea"/>
                <a:cs typeface="+mn-cs"/>
              </a:rPr>
              <a:t>  </a:t>
            </a:r>
            <a:r>
              <a:rPr kumimoji="0" lang="en-US" sz="2000" b="1" i="0" u="none" strike="noStrike" kern="1200" cap="none" spc="0" normalizeH="0" baseline="0" noProof="0" smtClean="0">
                <a:ln>
                  <a:noFill/>
                </a:ln>
                <a:solidFill>
                  <a:schemeClr val="folHlink"/>
                </a:solidFill>
                <a:effectLst/>
                <a:uLnTx/>
                <a:uFillTx/>
                <a:latin typeface="Courier New" pitchFamily="49" charset="0"/>
                <a:ea typeface="+mn-ea"/>
                <a:cs typeface="+mn-cs"/>
              </a:rPr>
              <a:t>Dim</a:t>
            </a:r>
            <a:r>
              <a:rPr kumimoji="0" lang="en-US" sz="2000" b="1" i="0" u="none" strike="noStrike" kern="1200" cap="none" spc="0" normalizeH="0" baseline="0" noProof="0" smtClean="0">
                <a:ln>
                  <a:noFill/>
                </a:ln>
                <a:solidFill>
                  <a:srgbClr val="0073FF"/>
                </a:solidFill>
                <a:effectLst/>
                <a:uLnTx/>
                <a:uFillTx/>
                <a:latin typeface="Courier New" pitchFamily="49" charset="0"/>
                <a:ea typeface="+mn-ea"/>
                <a:cs typeface="+mn-cs"/>
              </a:rPr>
              <a:t> </a:t>
            </a:r>
            <a:r>
              <a:rPr kumimoji="0" lang="en-US" sz="2000" b="1" i="0" u="none" strike="noStrike" kern="1200" cap="none" spc="0" normalizeH="0" baseline="0" noProof="0" smtClean="0">
                <a:ln>
                  <a:noFill/>
                </a:ln>
                <a:solidFill>
                  <a:srgbClr val="000000"/>
                </a:solidFill>
                <a:effectLst/>
                <a:uLnTx/>
                <a:uFillTx/>
                <a:latin typeface="Courier New" pitchFamily="49" charset="0"/>
                <a:ea typeface="+mn-ea"/>
                <a:cs typeface="+mn-cs"/>
              </a:rPr>
              <a:t>teamName(3) </a:t>
            </a:r>
            <a:r>
              <a:rPr kumimoji="0" lang="en-US" sz="2000" b="1" i="0" u="none" strike="noStrike" kern="1200" cap="none" spc="0" normalizeH="0" baseline="0" noProof="0" smtClean="0">
                <a:ln>
                  <a:noFill/>
                </a:ln>
                <a:solidFill>
                  <a:schemeClr val="folHlink"/>
                </a:solidFill>
                <a:effectLst/>
                <a:uLnTx/>
                <a:uFillTx/>
                <a:latin typeface="Courier New" pitchFamily="49" charset="0"/>
                <a:ea typeface="+mn-ea"/>
                <a:cs typeface="+mn-cs"/>
              </a:rPr>
              <a:t>As String</a:t>
            </a:r>
          </a:p>
          <a:p>
            <a:pPr marL="274320" marR="0" lvl="0" indent="-274320" algn="l" defTabSz="914400" rtl="0" eaLnBrk="1" fontAlgn="auto" latinLnBrk="0" hangingPunct="1">
              <a:lnSpc>
                <a:spcPct val="90000"/>
              </a:lnSpc>
              <a:spcBef>
                <a:spcPts val="580"/>
              </a:spcBef>
              <a:spcAft>
                <a:spcPts val="0"/>
              </a:spcAft>
              <a:buClr>
                <a:schemeClr val="accent1"/>
              </a:buClr>
              <a:buSzPct val="85000"/>
              <a:buFontTx/>
              <a:buNone/>
              <a:tabLst/>
              <a:defRPr/>
            </a:pPr>
            <a:r>
              <a:rPr kumimoji="0" lang="en-US" sz="2000" b="1" i="0" u="none" strike="noStrike" kern="1200" cap="none" spc="0" normalizeH="0" baseline="0" noProof="0" smtClean="0">
                <a:ln>
                  <a:noFill/>
                </a:ln>
                <a:solidFill>
                  <a:schemeClr val="folHlink"/>
                </a:solidFill>
                <a:effectLst/>
                <a:uLnTx/>
                <a:uFillTx/>
                <a:latin typeface="Courier New" pitchFamily="49" charset="0"/>
                <a:ea typeface="+mn-ea"/>
                <a:cs typeface="+mn-cs"/>
              </a:rPr>
              <a:t>  Dim</a:t>
            </a:r>
            <a:r>
              <a:rPr kumimoji="0" lang="en-US" sz="2000" b="1" i="0" u="none" strike="noStrike" kern="1200" cap="none" spc="0" normalizeH="0" baseline="0" noProof="0" smtClean="0">
                <a:ln>
                  <a:noFill/>
                </a:ln>
                <a:solidFill>
                  <a:srgbClr val="0073FF"/>
                </a:solidFill>
                <a:effectLst/>
                <a:uLnTx/>
                <a:uFillTx/>
                <a:latin typeface="Courier New" pitchFamily="49" charset="0"/>
                <a:ea typeface="+mn-ea"/>
                <a:cs typeface="+mn-cs"/>
              </a:rPr>
              <a:t> </a:t>
            </a:r>
            <a:r>
              <a:rPr kumimoji="0" lang="en-US" sz="2000" b="1" i="0" u="none" strike="noStrike" kern="1200" cap="none" spc="0" normalizeH="0" baseline="0" noProof="0" smtClean="0">
                <a:ln>
                  <a:noFill/>
                </a:ln>
                <a:solidFill>
                  <a:srgbClr val="000000"/>
                </a:solidFill>
                <a:effectLst/>
                <a:uLnTx/>
                <a:uFillTx/>
                <a:latin typeface="Courier New" pitchFamily="49" charset="0"/>
                <a:ea typeface="+mn-ea"/>
                <a:cs typeface="+mn-cs"/>
              </a:rPr>
              <a:t>n </a:t>
            </a:r>
            <a:r>
              <a:rPr kumimoji="0" lang="en-US" sz="2000" b="1" i="0" u="none" strike="noStrike" kern="1200" cap="none" spc="0" normalizeH="0" baseline="0" noProof="0" smtClean="0">
                <a:ln>
                  <a:noFill/>
                </a:ln>
                <a:solidFill>
                  <a:schemeClr val="folHlink"/>
                </a:solidFill>
                <a:effectLst/>
                <a:uLnTx/>
                <a:uFillTx/>
                <a:latin typeface="Courier New" pitchFamily="49" charset="0"/>
                <a:ea typeface="+mn-ea"/>
                <a:cs typeface="+mn-cs"/>
              </a:rPr>
              <a:t>As Integer</a:t>
            </a:r>
          </a:p>
          <a:p>
            <a:pPr marL="274320" marR="0" lvl="0" indent="-274320" algn="l" defTabSz="914400" rtl="0" eaLnBrk="1" fontAlgn="auto" latinLnBrk="0" hangingPunct="1">
              <a:lnSpc>
                <a:spcPct val="90000"/>
              </a:lnSpc>
              <a:spcBef>
                <a:spcPts val="580"/>
              </a:spcBef>
              <a:spcAft>
                <a:spcPts val="0"/>
              </a:spcAft>
              <a:buClr>
                <a:schemeClr val="accent1"/>
              </a:buClr>
              <a:buSzPct val="85000"/>
              <a:buFontTx/>
              <a:buNone/>
              <a:tabLst/>
              <a:defRPr/>
            </a:pPr>
            <a:r>
              <a:rPr kumimoji="0" lang="en-US" sz="2000" b="1" i="0" u="none" strike="noStrike" kern="1200" cap="none" spc="0" normalizeH="0" baseline="0" noProof="0" smtClean="0">
                <a:ln>
                  <a:noFill/>
                </a:ln>
                <a:solidFill>
                  <a:srgbClr val="33FF66"/>
                </a:solidFill>
                <a:effectLst/>
                <a:uLnTx/>
                <a:uFillTx/>
                <a:latin typeface="Courier New" pitchFamily="49" charset="0"/>
                <a:ea typeface="+mn-ea"/>
                <a:cs typeface="+mn-cs"/>
              </a:rPr>
              <a:t>  'Place Super Bowl Winners into the array</a:t>
            </a:r>
          </a:p>
          <a:p>
            <a:pPr marL="274320" marR="0" lvl="0" indent="-274320" algn="l" defTabSz="914400" rtl="0" eaLnBrk="1" fontAlgn="auto" latinLnBrk="0" hangingPunct="1">
              <a:lnSpc>
                <a:spcPct val="90000"/>
              </a:lnSpc>
              <a:spcBef>
                <a:spcPts val="580"/>
              </a:spcBef>
              <a:spcAft>
                <a:spcPts val="0"/>
              </a:spcAft>
              <a:buClr>
                <a:schemeClr val="accent1"/>
              </a:buClr>
              <a:buSzPct val="85000"/>
              <a:buFontTx/>
              <a:buNone/>
              <a:tabLst/>
              <a:defRPr/>
            </a:pPr>
            <a:r>
              <a:rPr kumimoji="0" lang="en-US" sz="2000" b="1" i="0" u="none" strike="noStrike" kern="1200" cap="none" spc="0" normalizeH="0" baseline="0" noProof="0" smtClean="0">
                <a:ln>
                  <a:noFill/>
                </a:ln>
                <a:solidFill>
                  <a:srgbClr val="000000"/>
                </a:solidFill>
                <a:effectLst/>
                <a:uLnTx/>
                <a:uFillTx/>
                <a:latin typeface="Courier New" pitchFamily="49" charset="0"/>
                <a:ea typeface="+mn-ea"/>
                <a:cs typeface="+mn-cs"/>
              </a:rPr>
              <a:t>  teamName(0) = </a:t>
            </a:r>
            <a:r>
              <a:rPr kumimoji="0" lang="en-US" sz="2000" b="1" i="0" u="none" strike="noStrike" kern="1200" cap="none" spc="0" normalizeH="0" baseline="0" noProof="0" smtClean="0">
                <a:ln>
                  <a:noFill/>
                </a:ln>
                <a:solidFill>
                  <a:schemeClr val="hlink"/>
                </a:solidFill>
                <a:effectLst/>
                <a:uLnTx/>
                <a:uFillTx/>
                <a:latin typeface="Courier New" pitchFamily="49" charset="0"/>
                <a:ea typeface="+mn-ea"/>
                <a:cs typeface="+mn-cs"/>
              </a:rPr>
              <a:t>"Packers"</a:t>
            </a:r>
          </a:p>
          <a:p>
            <a:pPr marL="274320" marR="0" lvl="0" indent="-274320" algn="l" defTabSz="914400" rtl="0" eaLnBrk="1" fontAlgn="auto" latinLnBrk="0" hangingPunct="1">
              <a:lnSpc>
                <a:spcPct val="90000"/>
              </a:lnSpc>
              <a:spcBef>
                <a:spcPts val="580"/>
              </a:spcBef>
              <a:spcAft>
                <a:spcPts val="0"/>
              </a:spcAft>
              <a:buClr>
                <a:schemeClr val="accent1"/>
              </a:buClr>
              <a:buSzPct val="85000"/>
              <a:buFontTx/>
              <a:buNone/>
              <a:tabLst/>
              <a:defRPr/>
            </a:pPr>
            <a:r>
              <a:rPr kumimoji="0" lang="en-US" sz="2000" b="1" i="0" u="none" strike="noStrike" kern="1200" cap="none" spc="0" normalizeH="0" baseline="0" noProof="0" smtClean="0">
                <a:ln>
                  <a:noFill/>
                </a:ln>
                <a:solidFill>
                  <a:srgbClr val="000000"/>
                </a:solidFill>
                <a:effectLst/>
                <a:uLnTx/>
                <a:uFillTx/>
                <a:latin typeface="Courier New" pitchFamily="49" charset="0"/>
                <a:ea typeface="+mn-ea"/>
                <a:cs typeface="+mn-cs"/>
              </a:rPr>
              <a:t>  teamName(1) = </a:t>
            </a:r>
            <a:r>
              <a:rPr kumimoji="0" lang="en-US" sz="2000" b="1" i="0" u="none" strike="noStrike" kern="1200" cap="none" spc="0" normalizeH="0" baseline="0" noProof="0" smtClean="0">
                <a:ln>
                  <a:noFill/>
                </a:ln>
                <a:solidFill>
                  <a:schemeClr val="hlink"/>
                </a:solidFill>
                <a:effectLst/>
                <a:uLnTx/>
                <a:uFillTx/>
                <a:latin typeface="Courier New" pitchFamily="49" charset="0"/>
                <a:ea typeface="+mn-ea"/>
                <a:cs typeface="+mn-cs"/>
              </a:rPr>
              <a:t>"Packers"</a:t>
            </a:r>
          </a:p>
          <a:p>
            <a:pPr marL="274320" marR="0" lvl="0" indent="-274320" algn="l" defTabSz="914400" rtl="0" eaLnBrk="1" fontAlgn="auto" latinLnBrk="0" hangingPunct="1">
              <a:lnSpc>
                <a:spcPct val="90000"/>
              </a:lnSpc>
              <a:spcBef>
                <a:spcPts val="580"/>
              </a:spcBef>
              <a:spcAft>
                <a:spcPts val="0"/>
              </a:spcAft>
              <a:buClr>
                <a:schemeClr val="accent1"/>
              </a:buClr>
              <a:buSzPct val="85000"/>
              <a:buFontTx/>
              <a:buNone/>
              <a:tabLst/>
              <a:defRPr/>
            </a:pPr>
            <a:r>
              <a:rPr kumimoji="0" lang="en-US" sz="2000" b="1" i="0" u="none" strike="noStrike" kern="1200" cap="none" spc="0" normalizeH="0" baseline="0" noProof="0" smtClean="0">
                <a:ln>
                  <a:noFill/>
                </a:ln>
                <a:solidFill>
                  <a:srgbClr val="000000"/>
                </a:solidFill>
                <a:effectLst/>
                <a:uLnTx/>
                <a:uFillTx/>
                <a:latin typeface="Courier New" pitchFamily="49" charset="0"/>
                <a:ea typeface="+mn-ea"/>
                <a:cs typeface="+mn-cs"/>
              </a:rPr>
              <a:t>  teamName(2) = </a:t>
            </a:r>
            <a:r>
              <a:rPr kumimoji="0" lang="en-US" sz="2000" b="1" i="0" u="none" strike="noStrike" kern="1200" cap="none" spc="0" normalizeH="0" baseline="0" noProof="0" smtClean="0">
                <a:ln>
                  <a:noFill/>
                </a:ln>
                <a:solidFill>
                  <a:schemeClr val="hlink"/>
                </a:solidFill>
                <a:effectLst/>
                <a:uLnTx/>
                <a:uFillTx/>
                <a:latin typeface="Courier New" pitchFamily="49" charset="0"/>
                <a:ea typeface="+mn-ea"/>
                <a:cs typeface="+mn-cs"/>
              </a:rPr>
              <a:t>"Jets"</a:t>
            </a:r>
          </a:p>
          <a:p>
            <a:pPr marL="274320" marR="0" lvl="0" indent="-274320" algn="l" defTabSz="914400" rtl="0" eaLnBrk="1" fontAlgn="auto" latinLnBrk="0" hangingPunct="1">
              <a:lnSpc>
                <a:spcPct val="90000"/>
              </a:lnSpc>
              <a:spcBef>
                <a:spcPts val="580"/>
              </a:spcBef>
              <a:spcAft>
                <a:spcPts val="0"/>
              </a:spcAft>
              <a:buClr>
                <a:schemeClr val="accent1"/>
              </a:buClr>
              <a:buSzPct val="85000"/>
              <a:buFontTx/>
              <a:buNone/>
              <a:tabLst/>
              <a:defRPr/>
            </a:pPr>
            <a:r>
              <a:rPr kumimoji="0" lang="en-US" sz="2000" b="1" i="0" u="none" strike="noStrike" kern="1200" cap="none" spc="0" normalizeH="0" baseline="0" noProof="0" smtClean="0">
                <a:ln>
                  <a:noFill/>
                </a:ln>
                <a:solidFill>
                  <a:srgbClr val="000000"/>
                </a:solidFill>
                <a:effectLst/>
                <a:uLnTx/>
                <a:uFillTx/>
                <a:latin typeface="Courier New" pitchFamily="49" charset="0"/>
                <a:ea typeface="+mn-ea"/>
                <a:cs typeface="+mn-cs"/>
              </a:rPr>
              <a:t>  teamName(3) = </a:t>
            </a:r>
            <a:r>
              <a:rPr kumimoji="0" lang="en-US" sz="2000" b="1" i="0" u="none" strike="noStrike" kern="1200" cap="none" spc="0" normalizeH="0" baseline="0" noProof="0" smtClean="0">
                <a:ln>
                  <a:noFill/>
                </a:ln>
                <a:solidFill>
                  <a:schemeClr val="hlink"/>
                </a:solidFill>
                <a:effectLst/>
                <a:uLnTx/>
                <a:uFillTx/>
                <a:latin typeface="Courier New" pitchFamily="49" charset="0"/>
                <a:ea typeface="+mn-ea"/>
                <a:cs typeface="+mn-cs"/>
              </a:rPr>
              <a:t>"Chiefs"</a:t>
            </a:r>
          </a:p>
          <a:p>
            <a:pPr marL="274320" marR="0" lvl="0" indent="-274320" algn="l" defTabSz="914400" rtl="0" eaLnBrk="1" fontAlgn="auto" latinLnBrk="0" hangingPunct="1">
              <a:lnSpc>
                <a:spcPct val="90000"/>
              </a:lnSpc>
              <a:spcBef>
                <a:spcPts val="580"/>
              </a:spcBef>
              <a:spcAft>
                <a:spcPts val="0"/>
              </a:spcAft>
              <a:buClr>
                <a:schemeClr val="accent1"/>
              </a:buClr>
              <a:buSzPct val="85000"/>
              <a:buFontTx/>
              <a:buNone/>
              <a:tabLst/>
              <a:defRPr/>
            </a:pPr>
            <a:r>
              <a:rPr kumimoji="0" lang="en-US" sz="2000" b="1" i="0" u="none" strike="noStrike" kern="1200" cap="none" spc="0" normalizeH="0" baseline="0" noProof="0" smtClean="0">
                <a:ln>
                  <a:noFill/>
                </a:ln>
                <a:solidFill>
                  <a:srgbClr val="33FF66"/>
                </a:solidFill>
                <a:effectLst/>
                <a:uLnTx/>
                <a:uFillTx/>
                <a:latin typeface="Courier New" pitchFamily="49" charset="0"/>
                <a:ea typeface="+mn-ea"/>
                <a:cs typeface="+mn-cs"/>
              </a:rPr>
              <a:t>  'Access array</a:t>
            </a:r>
          </a:p>
          <a:p>
            <a:pPr marL="274320" marR="0" lvl="0" indent="-274320" algn="l" defTabSz="914400" rtl="0" eaLnBrk="1" fontAlgn="auto" latinLnBrk="0" hangingPunct="1">
              <a:lnSpc>
                <a:spcPct val="90000"/>
              </a:lnSpc>
              <a:spcBef>
                <a:spcPts val="580"/>
              </a:spcBef>
              <a:spcAft>
                <a:spcPts val="0"/>
              </a:spcAft>
              <a:buClr>
                <a:schemeClr val="accent1"/>
              </a:buClr>
              <a:buSzPct val="85000"/>
              <a:buFontTx/>
              <a:buNone/>
              <a:tabLst/>
              <a:defRPr/>
            </a:pPr>
            <a:r>
              <a:rPr kumimoji="0" lang="en-US" sz="2000" b="1" i="0" u="none" strike="noStrike" kern="1200" cap="none" spc="0" normalizeH="0" baseline="0" noProof="0" smtClean="0">
                <a:ln>
                  <a:noFill/>
                </a:ln>
                <a:solidFill>
                  <a:srgbClr val="000000"/>
                </a:solidFill>
                <a:effectLst/>
                <a:uLnTx/>
                <a:uFillTx/>
                <a:latin typeface="Courier New" pitchFamily="49" charset="0"/>
                <a:ea typeface="+mn-ea"/>
                <a:cs typeface="+mn-cs"/>
              </a:rPr>
              <a:t>  n = </a:t>
            </a:r>
            <a:r>
              <a:rPr kumimoji="0" lang="en-US" sz="2000" b="1" i="0" u="none" strike="noStrike" kern="1200" cap="none" spc="0" normalizeH="0" baseline="0" noProof="0" smtClean="0">
                <a:ln>
                  <a:noFill/>
                </a:ln>
                <a:solidFill>
                  <a:schemeClr val="folHlink"/>
                </a:solidFill>
                <a:effectLst/>
                <a:uLnTx/>
                <a:uFillTx/>
                <a:latin typeface="Courier New" pitchFamily="49" charset="0"/>
                <a:ea typeface="+mn-ea"/>
                <a:cs typeface="+mn-cs"/>
              </a:rPr>
              <a:t>CInt</a:t>
            </a:r>
            <a:r>
              <a:rPr kumimoji="0" lang="en-US" sz="2000" b="1" i="0" u="none" strike="noStrike" kern="1200" cap="none" spc="0" normalizeH="0" baseline="0" noProof="0" smtClean="0">
                <a:ln>
                  <a:noFill/>
                </a:ln>
                <a:solidFill>
                  <a:srgbClr val="000000"/>
                </a:solidFill>
                <a:effectLst/>
                <a:uLnTx/>
                <a:uFillTx/>
                <a:latin typeface="Courier New" pitchFamily="49" charset="0"/>
                <a:ea typeface="+mn-ea"/>
                <a:cs typeface="+mn-cs"/>
              </a:rPr>
              <a:t>(txtNumber.Text)</a:t>
            </a:r>
          </a:p>
          <a:p>
            <a:pPr marL="274320" marR="0" lvl="0" indent="-274320" algn="l" defTabSz="914400" rtl="0" eaLnBrk="1" fontAlgn="auto" latinLnBrk="0" hangingPunct="1">
              <a:lnSpc>
                <a:spcPct val="90000"/>
              </a:lnSpc>
              <a:spcBef>
                <a:spcPts val="580"/>
              </a:spcBef>
              <a:spcAft>
                <a:spcPts val="0"/>
              </a:spcAft>
              <a:buClr>
                <a:schemeClr val="accent1"/>
              </a:buClr>
              <a:buSzPct val="85000"/>
              <a:buFontTx/>
              <a:buNone/>
              <a:tabLst/>
              <a:defRPr/>
            </a:pPr>
            <a:r>
              <a:rPr kumimoji="0" lang="en-US" sz="2000" b="1" i="0" u="none" strike="noStrike" kern="1200" cap="none" spc="0" normalizeH="0" baseline="0" noProof="0" smtClean="0">
                <a:ln>
                  <a:noFill/>
                </a:ln>
                <a:solidFill>
                  <a:srgbClr val="000000"/>
                </a:solidFill>
                <a:effectLst/>
                <a:uLnTx/>
                <a:uFillTx/>
                <a:latin typeface="Courier New" pitchFamily="49" charset="0"/>
                <a:ea typeface="+mn-ea"/>
                <a:cs typeface="+mn-cs"/>
              </a:rPr>
              <a:t>  txtWinner.Text = teamName(n - 1)</a:t>
            </a:r>
          </a:p>
          <a:p>
            <a:pPr marL="274320" marR="0" lvl="0" indent="-274320" algn="l" defTabSz="914400" rtl="0" eaLnBrk="1" fontAlgn="auto" latinLnBrk="0" hangingPunct="1">
              <a:lnSpc>
                <a:spcPct val="90000"/>
              </a:lnSpc>
              <a:spcBef>
                <a:spcPts val="580"/>
              </a:spcBef>
              <a:spcAft>
                <a:spcPts val="0"/>
              </a:spcAft>
              <a:buClr>
                <a:schemeClr val="accent1"/>
              </a:buClr>
              <a:buSzPct val="85000"/>
              <a:buFontTx/>
              <a:buNone/>
              <a:tabLst/>
              <a:defRPr/>
            </a:pPr>
            <a:r>
              <a:rPr kumimoji="0" lang="en-US" sz="2000" b="1" i="0" u="none" strike="noStrike" kern="1200" cap="none" spc="0" normalizeH="0" baseline="0" noProof="0" smtClean="0">
                <a:ln>
                  <a:noFill/>
                </a:ln>
                <a:solidFill>
                  <a:schemeClr val="folHlink"/>
                </a:solidFill>
                <a:effectLst/>
                <a:uLnTx/>
                <a:uFillTx/>
                <a:latin typeface="Courier New" pitchFamily="49" charset="0"/>
                <a:ea typeface="+mn-ea"/>
                <a:cs typeface="+mn-cs"/>
              </a:rPr>
              <a:t>End Sub</a:t>
            </a:r>
            <a:endParaRPr kumimoji="0" lang="en-US" sz="2000" b="0" i="0" u="none" strike="noStrike" kern="1200" cap="none" spc="0" normalizeH="0" baseline="0" noProof="0" dirty="0">
              <a:ln>
                <a:noFill/>
              </a:ln>
              <a:solidFill>
                <a:schemeClr val="folHlink"/>
              </a:solidFill>
              <a:effectLst/>
              <a:uLnTx/>
              <a:uFillTx/>
              <a:latin typeface="Courier New" pitchFamily="49" charset="0"/>
              <a:ea typeface="+mn-ea"/>
              <a:cs typeface="+mn-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175</TotalTime>
  <Words>652</Words>
  <Application>Microsoft Office PowerPoint</Application>
  <PresentationFormat>On-screen Show (4:3)</PresentationFormat>
  <Paragraphs>128</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Equity</vt:lpstr>
      <vt:lpstr>ARRAYS</vt:lpstr>
      <vt:lpstr>Do Now:</vt:lpstr>
      <vt:lpstr>Example Code</vt:lpstr>
      <vt:lpstr>7.1 Creating and Accessing Arrays</vt:lpstr>
      <vt:lpstr>Dim arrayName(n) as varType</vt:lpstr>
      <vt:lpstr>Putting Values into an Array</vt:lpstr>
      <vt:lpstr>Array Terminology</vt:lpstr>
      <vt:lpstr>Slide 8</vt:lpstr>
      <vt:lpstr>Example 1</vt:lpstr>
      <vt:lpstr>Example 1: Output</vt:lpstr>
      <vt:lpstr>Initializing Arrays</vt:lpstr>
      <vt:lpstr>GetUpperBound Method</vt:lpstr>
      <vt:lpstr>ReDim Statement</vt:lpstr>
      <vt:lpstr>Preserve Keyword</vt:lpstr>
      <vt:lpstr>Out of Bounds Error</vt:lpstr>
      <vt:lpstr>Passing Arrays to Procedures</vt:lpstr>
      <vt:lpstr>Example 4</vt:lpstr>
      <vt:lpstr>Example 4</vt:lpstr>
    </vt:vector>
  </TitlesOfParts>
  <Company>Cold Spring Harbor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ARRAYS</dc:title>
  <dc:creator>Administrator</dc:creator>
  <cp:lastModifiedBy>CSH</cp:lastModifiedBy>
  <cp:revision>28</cp:revision>
  <dcterms:created xsi:type="dcterms:W3CDTF">2009-03-23T12:59:55Z</dcterms:created>
  <dcterms:modified xsi:type="dcterms:W3CDTF">2012-03-19T12:20:04Z</dcterms:modified>
</cp:coreProperties>
</file>